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2"/>
  </p:notesMasterIdLst>
  <p:sldIdLst>
    <p:sldId id="256" r:id="rId2"/>
    <p:sldId id="296" r:id="rId3"/>
    <p:sldId id="257" r:id="rId4"/>
    <p:sldId id="281" r:id="rId5"/>
    <p:sldId id="258" r:id="rId6"/>
    <p:sldId id="302" r:id="rId7"/>
    <p:sldId id="300" r:id="rId8"/>
    <p:sldId id="259" r:id="rId9"/>
    <p:sldId id="301" r:id="rId10"/>
    <p:sldId id="297" r:id="rId11"/>
    <p:sldId id="282" r:id="rId12"/>
    <p:sldId id="298" r:id="rId13"/>
    <p:sldId id="341" r:id="rId14"/>
    <p:sldId id="283" r:id="rId15"/>
    <p:sldId id="299" r:id="rId16"/>
    <p:sldId id="303" r:id="rId17"/>
    <p:sldId id="342" r:id="rId18"/>
    <p:sldId id="304" r:id="rId19"/>
    <p:sldId id="305" r:id="rId20"/>
    <p:sldId id="306" r:id="rId21"/>
    <p:sldId id="307" r:id="rId22"/>
    <p:sldId id="309" r:id="rId23"/>
    <p:sldId id="284" r:id="rId24"/>
    <p:sldId id="308" r:id="rId25"/>
    <p:sldId id="310" r:id="rId26"/>
    <p:sldId id="311" r:id="rId27"/>
    <p:sldId id="343" r:id="rId28"/>
    <p:sldId id="344" r:id="rId29"/>
    <p:sldId id="261" r:id="rId30"/>
    <p:sldId id="263" r:id="rId31"/>
    <p:sldId id="312" r:id="rId32"/>
    <p:sldId id="315" r:id="rId33"/>
    <p:sldId id="316" r:id="rId34"/>
    <p:sldId id="313" r:id="rId35"/>
    <p:sldId id="314" r:id="rId36"/>
    <p:sldId id="319" r:id="rId37"/>
    <p:sldId id="320" r:id="rId38"/>
    <p:sldId id="317" r:id="rId39"/>
    <p:sldId id="321" r:id="rId40"/>
    <p:sldId id="322" r:id="rId41"/>
    <p:sldId id="323" r:id="rId42"/>
    <p:sldId id="285"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286" r:id="rId56"/>
    <p:sldId id="266" r:id="rId57"/>
    <p:sldId id="336" r:id="rId58"/>
    <p:sldId id="337" r:id="rId59"/>
    <p:sldId id="338" r:id="rId60"/>
    <p:sldId id="269" r:id="rId61"/>
    <p:sldId id="339" r:id="rId62"/>
    <p:sldId id="340" r:id="rId63"/>
    <p:sldId id="267" r:id="rId64"/>
    <p:sldId id="287" r:id="rId65"/>
    <p:sldId id="268" r:id="rId66"/>
    <p:sldId id="289" r:id="rId67"/>
    <p:sldId id="288" r:id="rId68"/>
    <p:sldId id="272" r:id="rId69"/>
    <p:sldId id="273" r:id="rId70"/>
    <p:sldId id="290" r:id="rId71"/>
    <p:sldId id="292" r:id="rId72"/>
    <p:sldId id="291" r:id="rId73"/>
    <p:sldId id="275" r:id="rId74"/>
    <p:sldId id="293" r:id="rId75"/>
    <p:sldId id="280" r:id="rId76"/>
    <p:sldId id="277" r:id="rId77"/>
    <p:sldId id="276" r:id="rId78"/>
    <p:sldId id="278" r:id="rId79"/>
    <p:sldId id="279" r:id="rId80"/>
    <p:sldId id="295" r:id="rId81"/>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441" autoAdjust="0"/>
    <p:restoredTop sz="94660" autoAdjust="0"/>
  </p:normalViewPr>
  <p:slideViewPr>
    <p:cSldViewPr>
      <p:cViewPr>
        <p:scale>
          <a:sx n="96" d="100"/>
          <a:sy n="96" d="100"/>
        </p:scale>
        <p:origin x="-1589"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1C2E8F9-395C-48E4-A02D-927E9EB6914A}" type="datetimeFigureOut">
              <a:rPr lang="el-GR" smtClean="0"/>
              <a:pPr/>
              <a:t>19/1/2018</a:t>
            </a:fld>
            <a:endParaRPr lang="el-GR"/>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DDB0392-4AF7-49DE-99DF-1AFF8BEA42FC}" type="slidenum">
              <a:rPr lang="el-GR" smtClean="0"/>
              <a:pPr/>
              <a:t>‹#›</a:t>
            </a:fld>
            <a:endParaRPr lang="el-GR"/>
          </a:p>
        </p:txBody>
      </p:sp>
    </p:spTree>
    <p:extLst>
      <p:ext uri="{BB962C8B-B14F-4D97-AF65-F5344CB8AC3E}">
        <p14:creationId xmlns:p14="http://schemas.microsoft.com/office/powerpoint/2010/main" val="368209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smtClean="0"/>
          </a:p>
        </p:txBody>
      </p:sp>
      <p:sp>
        <p:nvSpPr>
          <p:cNvPr id="4" name="3 - Θέση αριθμού διαφάνειας"/>
          <p:cNvSpPr>
            <a:spLocks noGrp="1"/>
          </p:cNvSpPr>
          <p:nvPr>
            <p:ph type="sldNum" sz="quarter" idx="10"/>
          </p:nvPr>
        </p:nvSpPr>
        <p:spPr/>
        <p:txBody>
          <a:bodyPr/>
          <a:lstStyle/>
          <a:p>
            <a:fld id="{8DDB0392-4AF7-49DE-99DF-1AFF8BEA42FC}"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278EF222-C7CF-4327-9C3C-A16B117CEA2E}" type="datetimeFigureOut">
              <a:rPr lang="el-GR" smtClean="0"/>
              <a:pPr/>
              <a:t>19/1/2018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BF2780-90CC-492B-A694-A0522F39976B}"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78EF222-C7CF-4327-9C3C-A16B117CEA2E}" type="datetimeFigureOut">
              <a:rPr lang="el-GR" smtClean="0"/>
              <a:pPr/>
              <a:t>19/1/2018</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BF2780-90CC-492B-A694-A0522F39976B}"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43608" y="620688"/>
            <a:ext cx="7772400" cy="1470025"/>
          </a:xfrm>
        </p:spPr>
        <p:style>
          <a:lnRef idx="3">
            <a:schemeClr val="lt1"/>
          </a:lnRef>
          <a:fillRef idx="1">
            <a:schemeClr val="accent1"/>
          </a:fillRef>
          <a:effectRef idx="1">
            <a:schemeClr val="accent1"/>
          </a:effectRef>
          <a:fontRef idx="minor">
            <a:schemeClr val="lt1"/>
          </a:fontRef>
        </p:style>
        <p:txBody>
          <a:bodyPr>
            <a:normAutofit/>
          </a:bodyPr>
          <a:lstStyle/>
          <a:p>
            <a:pPr algn="ctr"/>
            <a:r>
              <a:rPr lang="el-GR" dirty="0" smtClean="0">
                <a:latin typeface="Comic Sans MS" pitchFamily="66" charset="0"/>
              </a:rPr>
              <a:t>ΙΑΤΡΙΚΗ ΕΥΘΥΝΗ &amp; ΙΑΤΡΙΚΗ ΔΕΟΝΤΟΛΟΓΙΑ</a:t>
            </a:r>
            <a:endParaRPr lang="el-GR" dirty="0">
              <a:latin typeface="Comic Sans MS" pitchFamily="66" charset="0"/>
            </a:endParaRPr>
          </a:p>
        </p:txBody>
      </p:sp>
      <p:sp>
        <p:nvSpPr>
          <p:cNvPr id="3" name="2 - Υπότιτλος"/>
          <p:cNvSpPr>
            <a:spLocks noGrp="1"/>
          </p:cNvSpPr>
          <p:nvPr>
            <p:ph type="subTitle" idx="1"/>
          </p:nvPr>
        </p:nvSpPr>
        <p:spPr>
          <a:xfrm>
            <a:off x="1763688" y="2348880"/>
            <a:ext cx="6112768" cy="1728192"/>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algn="ctr"/>
            <a:r>
              <a:rPr lang="el-GR" sz="4100" dirty="0" smtClean="0">
                <a:latin typeface="Comic Sans MS" pitchFamily="66" charset="0"/>
              </a:rPr>
              <a:t>   </a:t>
            </a:r>
            <a:r>
              <a:rPr lang="el-GR" sz="41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rPr>
              <a:t>Ενημέρωση – Συναίνεση       Ασθενούς</a:t>
            </a: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a:t>
            </a:r>
            <a:r>
              <a:rPr lang="el-GR" sz="2800" dirty="0" smtClean="0">
                <a:solidFill>
                  <a:srgbClr val="4F271C">
                    <a:satMod val="130000"/>
                  </a:srgbClr>
                </a:solidFill>
                <a:ea typeface="+mn-ea"/>
                <a:cs typeface="+mn-cs"/>
              </a:rPr>
              <a:t> ΚΙΔ</a:t>
            </a:r>
            <a:r>
              <a:rPr lang="el-GR" sz="2800" dirty="0">
                <a:solidFill>
                  <a:srgbClr val="4F271C">
                    <a:satMod val="130000"/>
                  </a:srgbClr>
                </a:solidFill>
                <a:ea typeface="+mn-ea"/>
                <a:cs typeface="+mn-cs"/>
              </a:rPr>
              <a:t>)</a:t>
            </a:r>
            <a:endParaRPr lang="el-GR" dirty="0"/>
          </a:p>
        </p:txBody>
      </p:sp>
      <p:sp>
        <p:nvSpPr>
          <p:cNvPr id="4" name="2 - Θέση περιεχομένου"/>
          <p:cNvSpPr>
            <a:spLocks noGrp="1"/>
          </p:cNvSpPr>
          <p:nvPr>
            <p:ph idx="1"/>
          </p:nvPr>
        </p:nvSpPr>
        <p:spPr>
          <a:xfrm>
            <a:off x="1115616" y="1484784"/>
            <a:ext cx="7498080" cy="5304656"/>
          </a:xfrm>
        </p:spPr>
        <p:txBody>
          <a:bodyPr>
            <a:noAutofit/>
          </a:bodyPr>
          <a:lstStyle/>
          <a:p>
            <a:pPr algn="just"/>
            <a:r>
              <a:rPr lang="el-GR" sz="2400" b="1" u="sng" dirty="0" smtClean="0">
                <a:cs typeface="Arial"/>
              </a:rPr>
              <a:t>Είδη ενημέρωσης</a:t>
            </a:r>
            <a:r>
              <a:rPr lang="el-GR" sz="2400" b="1" dirty="0" smtClean="0">
                <a:cs typeface="Arial"/>
              </a:rPr>
              <a:t>:</a:t>
            </a:r>
          </a:p>
          <a:p>
            <a:pPr algn="just">
              <a:buNone/>
            </a:pPr>
            <a:r>
              <a:rPr lang="el-GR" sz="2400" dirty="0" smtClean="0">
                <a:cs typeface="Arial"/>
              </a:rPr>
              <a:t>Α) Γενική-βασική ενημέρωση</a:t>
            </a:r>
          </a:p>
          <a:p>
            <a:pPr algn="just">
              <a:buNone/>
            </a:pPr>
            <a:r>
              <a:rPr lang="el-GR" sz="2400" dirty="0" smtClean="0">
                <a:cs typeface="Arial"/>
              </a:rPr>
              <a:t>Β) Θεραπευτική ενημέρωση</a:t>
            </a:r>
          </a:p>
          <a:p>
            <a:pPr algn="just">
              <a:buNone/>
            </a:pPr>
            <a:r>
              <a:rPr lang="el-GR" sz="2400" dirty="0" smtClean="0">
                <a:cs typeface="Arial"/>
              </a:rPr>
              <a:t>Γ) Νομιμοποιητική ενημέρωση</a:t>
            </a:r>
          </a:p>
          <a:p>
            <a:pPr algn="just"/>
            <a:r>
              <a:rPr lang="el-GR" sz="2400" b="1" u="sng" dirty="0" smtClean="0">
                <a:cs typeface="Arial"/>
              </a:rPr>
              <a:t>Περιεχόμενο ενημέρωσης</a:t>
            </a:r>
            <a:r>
              <a:rPr lang="el-GR" sz="2400" dirty="0" smtClean="0">
                <a:cs typeface="Arial"/>
              </a:rPr>
              <a:t>:</a:t>
            </a:r>
            <a:endParaRPr lang="en-US" sz="2400" dirty="0" smtClean="0">
              <a:cs typeface="Arial"/>
            </a:endParaRPr>
          </a:p>
          <a:p>
            <a:pPr marL="90488" indent="-7938" algn="just">
              <a:buNone/>
            </a:pPr>
            <a:r>
              <a:rPr lang="el-GR" sz="2400" dirty="0" smtClean="0">
                <a:cs typeface="Arial"/>
              </a:rPr>
              <a:t>Κατανοητά, σε απλή γλώσσα, πλήρης, με γνώμονα τον </a:t>
            </a:r>
            <a:r>
              <a:rPr lang="el-GR" sz="2400" b="1" u="sng" dirty="0" smtClean="0">
                <a:cs typeface="Arial"/>
              </a:rPr>
              <a:t>συγκεκριμένο</a:t>
            </a:r>
            <a:r>
              <a:rPr lang="el-GR" sz="2400" b="1" dirty="0" smtClean="0">
                <a:cs typeface="Arial"/>
              </a:rPr>
              <a:t> </a:t>
            </a:r>
            <a:r>
              <a:rPr lang="el-GR" sz="2400" dirty="0" smtClean="0">
                <a:cs typeface="Arial"/>
              </a:rPr>
              <a:t>ασθενή, ως προς:</a:t>
            </a:r>
          </a:p>
          <a:p>
            <a:pPr marL="90488" indent="-7938" algn="just">
              <a:buFont typeface="+mj-lt"/>
              <a:buAutoNum type="arabicPeriod"/>
            </a:pPr>
            <a:r>
              <a:rPr lang="el-GR" sz="2400" dirty="0" smtClean="0">
                <a:cs typeface="Arial"/>
              </a:rPr>
              <a:t>τη φύση, το σκοπό, τις συνέπειες και τους κινδύνους της ιατρικής πράξης (</a:t>
            </a:r>
            <a:r>
              <a:rPr lang="el-GR" sz="2400" dirty="0" err="1" smtClean="0">
                <a:cs typeface="Arial"/>
              </a:rPr>
              <a:t>άρ</a:t>
            </a:r>
            <a:r>
              <a:rPr lang="el-GR" sz="2400" dirty="0" smtClean="0">
                <a:cs typeface="Arial"/>
              </a:rPr>
              <a:t>. 5§2 σύμβαση </a:t>
            </a:r>
            <a:r>
              <a:rPr lang="en-US" sz="2400" dirty="0" smtClean="0">
                <a:cs typeface="Arial"/>
              </a:rPr>
              <a:t>Oviedo</a:t>
            </a:r>
            <a:r>
              <a:rPr lang="el-GR" sz="2400" dirty="0" smtClean="0">
                <a:cs typeface="Arial"/>
              </a:rPr>
              <a:t>+</a:t>
            </a:r>
            <a:r>
              <a:rPr lang="el-GR" sz="2400" dirty="0" err="1" smtClean="0">
                <a:cs typeface="Arial"/>
              </a:rPr>
              <a:t>άρ</a:t>
            </a:r>
            <a:r>
              <a:rPr lang="el-GR" sz="2400" dirty="0" smtClean="0">
                <a:cs typeface="Arial"/>
              </a:rPr>
              <a:t>. 11§1 ΚΙΔ</a:t>
            </a:r>
            <a:r>
              <a:rPr lang="en-US" sz="2400" dirty="0" smtClean="0">
                <a:cs typeface="Arial"/>
              </a:rPr>
              <a:t>) </a:t>
            </a:r>
          </a:p>
          <a:p>
            <a:pPr marL="90488" indent="-7938" algn="just">
              <a:buFont typeface="+mj-lt"/>
              <a:buAutoNum type="arabicPeriod"/>
            </a:pPr>
            <a:r>
              <a:rPr lang="el-GR" sz="2400" dirty="0" smtClean="0">
                <a:cs typeface="Arial"/>
              </a:rPr>
              <a:t>Την πραγματική κατάσταση, τις επιπλοκές, τις εναλλακτικές θεραπείες, τον πιθανό χρόνο αποκατάστασης(</a:t>
            </a:r>
            <a:r>
              <a:rPr lang="el-GR" sz="2400" dirty="0" err="1" smtClean="0">
                <a:cs typeface="Arial"/>
              </a:rPr>
              <a:t>άρ</a:t>
            </a:r>
            <a:r>
              <a:rPr lang="el-GR" sz="2400" dirty="0" smtClean="0">
                <a:cs typeface="Arial"/>
              </a:rPr>
              <a:t>. 11§1 ΚΙΔ</a:t>
            </a:r>
            <a:r>
              <a:rPr lang="en-US" sz="2400" dirty="0" smtClean="0">
                <a:cs typeface="Arial"/>
              </a:rPr>
              <a:t>) </a:t>
            </a:r>
            <a:r>
              <a:rPr lang="el-GR" sz="2400" dirty="0" smtClean="0">
                <a:cs typeface="Arial"/>
              </a:rPr>
              <a:t>.</a:t>
            </a:r>
          </a:p>
          <a:p>
            <a:pPr>
              <a:buNone/>
            </a:pPr>
            <a:endParaRPr lang="el-GR" sz="2400" dirty="0"/>
          </a:p>
        </p:txBody>
      </p:sp>
    </p:spTree>
    <p:extLst>
      <p:ext uri="{BB962C8B-B14F-4D97-AF65-F5344CB8AC3E}">
        <p14:creationId xmlns:p14="http://schemas.microsoft.com/office/powerpoint/2010/main" val="205782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2 - Θέση περιεχομένου"/>
          <p:cNvSpPr>
            <a:spLocks noGrp="1"/>
          </p:cNvSpPr>
          <p:nvPr>
            <p:ph idx="1"/>
          </p:nvPr>
        </p:nvSpPr>
        <p:spPr>
          <a:xfrm>
            <a:off x="1187624" y="1628800"/>
            <a:ext cx="7498080" cy="5112568"/>
          </a:xfrm>
        </p:spPr>
        <p:txBody>
          <a:bodyPr>
            <a:noAutofit/>
          </a:bodyPr>
          <a:lstStyle/>
          <a:p>
            <a:pPr algn="just">
              <a:buNone/>
            </a:pPr>
            <a:r>
              <a:rPr lang="el-GR" sz="2400" b="1" dirty="0" smtClean="0"/>
              <a:t>Η ενημέρωση περιλαμβάνει ειδικότερα </a:t>
            </a:r>
            <a:r>
              <a:rPr lang="en-US" sz="2400" b="1" dirty="0" smtClean="0"/>
              <a:t>: </a:t>
            </a:r>
            <a:endParaRPr lang="el-GR" sz="2400" b="1" dirty="0" smtClean="0"/>
          </a:p>
          <a:p>
            <a:r>
              <a:rPr lang="el-GR" sz="2000" b="1" dirty="0">
                <a:ea typeface="Calibri"/>
              </a:rPr>
              <a:t>α) την ενημέρωση για το ιατρικό πρόβλημα</a:t>
            </a:r>
            <a:r>
              <a:rPr lang="el-GR" sz="2000" dirty="0">
                <a:ea typeface="Calibri"/>
              </a:rPr>
              <a:t>, η την διάγνωση για την οποία θα πρέπει ν’ ακολουθηθεί κάποια συγκεκριμένη α</a:t>
            </a:r>
            <a:r>
              <a:rPr lang="el-GR" sz="2000" dirty="0" smtClean="0">
                <a:ea typeface="Calibri"/>
              </a:rPr>
              <a:t>γωγή</a:t>
            </a:r>
            <a:r>
              <a:rPr lang="el-GR" sz="2000" dirty="0">
                <a:ea typeface="Calibri"/>
              </a:rPr>
              <a:t>, </a:t>
            </a:r>
            <a:endParaRPr lang="el-GR" sz="2000" dirty="0" smtClean="0">
              <a:ea typeface="Calibri"/>
            </a:endParaRPr>
          </a:p>
          <a:p>
            <a:r>
              <a:rPr lang="el-GR" sz="2000" b="1" dirty="0"/>
              <a:t>β) περιγραφή  της θεραπείας </a:t>
            </a:r>
            <a:r>
              <a:rPr lang="el-GR" sz="2000" dirty="0"/>
              <a:t>που θα ακολουθηθεί, η της χειρουργικής επέμβασης που θα πραγματοποιηθεί περιλαμβανομένου του σκοπού, της διάρκειας, της μεθόδου, των υλικών και φαρμάκων που θα χρησιμοποιηθούν , την αναγκαιότητα της προτεινόμενης θεραπευτικής </a:t>
            </a:r>
            <a:r>
              <a:rPr lang="el-GR" sz="2000" dirty="0" smtClean="0"/>
              <a:t>αγωγής </a:t>
            </a:r>
            <a:r>
              <a:rPr lang="el-GR" sz="2000" dirty="0"/>
              <a:t>τις συνέπειες από την τυχόν  καθυστέρηση της, αλλά και τα ποσοστά επιτυχίας </a:t>
            </a:r>
            <a:r>
              <a:rPr lang="el-GR" sz="2000" dirty="0" smtClean="0"/>
              <a:t>της. (</a:t>
            </a:r>
            <a:r>
              <a:rPr lang="el-GR" sz="2000" dirty="0"/>
              <a:t>Ο γιατρός είναι υπεύθυνος για τον βαθμό κατανόησης και ενημέρωσης του ασθενή ο οποίος εξαρτάται από το μορφωτικό του επίπεδο και το ενδιαφέρον που επιδεικνύει ο ίδιος για </a:t>
            </a:r>
            <a:r>
              <a:rPr lang="el-GR" sz="2000" dirty="0" smtClean="0"/>
              <a:t>πληροφόρηση)</a:t>
            </a:r>
            <a:endParaRPr lang="el-GR" sz="2000" dirty="0"/>
          </a:p>
          <a:p>
            <a:endParaRPr lang="el-G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Autofit/>
          </a:bodyPr>
          <a:lstStyle/>
          <a:p>
            <a:r>
              <a:rPr lang="el-GR" sz="2400" b="1" dirty="0"/>
              <a:t>Η υποχρέωση  ενημέρωσης αυτή είναι ακόμη πιο έντονη στις </a:t>
            </a:r>
            <a:r>
              <a:rPr lang="el-GR" sz="2400" b="1" dirty="0" smtClean="0"/>
              <a:t>περιπτώσεις </a:t>
            </a:r>
            <a:r>
              <a:rPr lang="el-GR" sz="2400" b="1" dirty="0"/>
              <a:t>των επεμβατικών διαγνωστικών εξετάσεων</a:t>
            </a:r>
            <a:r>
              <a:rPr lang="el-GR" sz="2400" dirty="0"/>
              <a:t> </a:t>
            </a:r>
            <a:endParaRPr lang="el-GR" sz="2400" dirty="0" smtClean="0"/>
          </a:p>
          <a:p>
            <a:r>
              <a:rPr lang="el-GR" sz="2400" b="1" dirty="0"/>
              <a:t>Ο ασθενής από την πλευρά του έχει δικαίωμα να μετέχει ενεργά στην θεραπευτική διαδικασία και να γνωρίζει ανά πάσα στιγμή την κατάσταση της υγείας του, όποια και αν είναι αυτή  καθώς και τις θεραπευτικές διαδικασίες που πραγματοποιούνται</a:t>
            </a:r>
            <a:r>
              <a:rPr lang="el-GR" sz="2400" dirty="0"/>
              <a:t> </a:t>
            </a:r>
            <a:endParaRPr lang="el-GR" sz="2400" dirty="0" smtClean="0"/>
          </a:p>
          <a:p>
            <a:r>
              <a:rPr lang="el-GR" sz="2400" b="1" dirty="0"/>
              <a:t>Η ενημέρωση θα πρέπει  να περιλαμβάνει και το ενδεχόμενο επέκτασης μιας χειρουργικής επέμβασης και να λαμβάνει την αντίστοιχη συναίνεση του ασθενούς </a:t>
            </a:r>
            <a:endParaRPr lang="el-GR" sz="2400" b="1" dirty="0" smtClean="0"/>
          </a:p>
          <a:p>
            <a:endParaRPr lang="el-GR" sz="2400" b="1" dirty="0"/>
          </a:p>
        </p:txBody>
      </p:sp>
      <p:sp>
        <p:nvSpPr>
          <p:cNvPr id="4" name="Δεξιό βέλος 3"/>
          <p:cNvSpPr/>
          <p:nvPr/>
        </p:nvSpPr>
        <p:spPr>
          <a:xfrm>
            <a:off x="899592" y="13864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8324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b="1" dirty="0"/>
              <a:t>Ιδιαίτερη προσοχή  επιτάσσει ο ΚΙΔ όσον αφορά την ενημέρωση για ειδικές επεμβάσεις όπως οι μεταμοσχεύσεις, η ιατρικώς υποβοηθούμενη αναπαραγωγή, επεμβάσεις αλλαγής φύλου, αισθητικές επεμβάσεις. Γίνεται δεκτό ότι σε περίπτωση επεμβάσεων ιδιαίτερης επικινδυνότητας, η ιδιαίτερης φύσης θα πρέπει να υπάρχει μια «ένταση συναίνεσης». Συνήθως σε τέτοιες περιπτώσεις, όπως π.χ. στις μεταμοσχεύσεις ,υπάρχει ειδικό νομοθετικό πλαίσιο που ρυθμίζει τον τρόπο παροχής της συναίνεσης, καθώς και τον τόπο.</a:t>
            </a:r>
          </a:p>
          <a:p>
            <a:endParaRPr lang="el-GR" dirty="0"/>
          </a:p>
        </p:txBody>
      </p:sp>
    </p:spTree>
    <p:extLst>
      <p:ext uri="{BB962C8B-B14F-4D97-AF65-F5344CB8AC3E}">
        <p14:creationId xmlns:p14="http://schemas.microsoft.com/office/powerpoint/2010/main" val="148131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algn="ctr"/>
            <a:r>
              <a:rPr lang="el-GR" sz="2800" dirty="0">
                <a:solidFill>
                  <a:srgbClr val="4F271C">
                    <a:satMod val="130000"/>
                  </a:srgbClr>
                </a:solidFill>
              </a:rPr>
              <a:t>Υποχρέωση ενημέρωσης του ασθενούς (άρ.11  ΚΙΔ)</a:t>
            </a:r>
            <a:endParaRPr lang="el-GR" sz="2800" dirty="0"/>
          </a:p>
        </p:txBody>
      </p:sp>
      <p:sp>
        <p:nvSpPr>
          <p:cNvPr id="3" name="2 - Θέση περιεχομένου"/>
          <p:cNvSpPr>
            <a:spLocks noGrp="1"/>
          </p:cNvSpPr>
          <p:nvPr>
            <p:ph idx="1"/>
          </p:nvPr>
        </p:nvSpPr>
        <p:spPr>
          <a:xfrm>
            <a:off x="1435608" y="1447800"/>
            <a:ext cx="7498080" cy="4933528"/>
          </a:xfrm>
        </p:spPr>
        <p:txBody>
          <a:bodyPr>
            <a:normAutofit lnSpcReduction="10000"/>
          </a:bodyPr>
          <a:lstStyle/>
          <a:p>
            <a:pPr indent="457200" algn="just">
              <a:lnSpc>
                <a:spcPct val="150000"/>
              </a:lnSpc>
              <a:spcAft>
                <a:spcPts val="0"/>
              </a:spcAft>
            </a:pPr>
            <a:r>
              <a:rPr lang="el-GR" sz="2000" dirty="0">
                <a:solidFill>
                  <a:srgbClr val="000000"/>
                </a:solidFill>
                <a:ea typeface="Agency FB"/>
                <a:cs typeface="Times New Roman"/>
              </a:rPr>
              <a:t> </a:t>
            </a:r>
            <a:r>
              <a:rPr lang="el-GR" sz="2000" b="1" dirty="0">
                <a:ea typeface="Calibri"/>
                <a:cs typeface="Calibri"/>
              </a:rPr>
              <a:t>γ) τους πιθανούς κινδύνους και επιπλοκές από την εφαρμογή  της </a:t>
            </a:r>
            <a:r>
              <a:rPr lang="el-GR" sz="2000" b="1" dirty="0" smtClean="0">
                <a:ea typeface="Calibri"/>
                <a:cs typeface="Calibri"/>
              </a:rPr>
              <a:t>θεραπείας </a:t>
            </a:r>
            <a:r>
              <a:rPr lang="el-GR" sz="2000" dirty="0" smtClean="0">
                <a:ea typeface="Calibri"/>
                <a:cs typeface="Calibri"/>
              </a:rPr>
              <a:t>(</a:t>
            </a:r>
            <a:r>
              <a:rPr lang="el-GR" sz="2000" dirty="0"/>
              <a:t>Η άποψη που τείνει να επικρατήσει θεωρεί την έκταση  της αναγκαίας ενημέρωσης συνάρτηση αφενός της στατιστικής πιθανότητας επελεύσεως του κινδύνου και αφετέρου της σοβαρότητας του. Έτσι ο γιατρός οφείλει να ενημερώσει τον ασθενή για τους «τυπικούς» κινδύνους ορισμένης επέμβασης που εμφανίζονται σε ποσοστό  άνω του 3% , αλλά από την άλλη πλευρά οφείλει να ενημερώσει , λόγω βαρύτητας , και για τον κίνδυνο θανάτου, η σοβαρής αναπηρίας, ακόμη και αν είναι πολύ σπάνια επιπλοκή, αλλά πάντως χαρακτηριστική για την συγκεκριμένη </a:t>
            </a:r>
            <a:r>
              <a:rPr lang="el-GR" sz="2000" dirty="0" smtClean="0"/>
              <a:t>επέμβαση) </a:t>
            </a:r>
            <a:endParaRPr lang="el-GR" sz="2000" dirty="0" smtClean="0">
              <a:ea typeface="Calibri"/>
              <a:cs typeface="Calibri"/>
            </a:endParaRPr>
          </a:p>
          <a:p>
            <a:pPr indent="457200" algn="just">
              <a:lnSpc>
                <a:spcPct val="150000"/>
              </a:lnSpc>
              <a:spcAft>
                <a:spcPts val="0"/>
              </a:spcAft>
            </a:pPr>
            <a:endParaRPr lang="el-GR" sz="2000" dirty="0">
              <a:ea typeface="Calibri"/>
              <a:cs typeface="Times New Roman"/>
            </a:endParaRPr>
          </a:p>
          <a:p>
            <a:pPr>
              <a:buNone/>
            </a:pP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sz="3400" b="1" dirty="0"/>
              <a:t>δ ) εναλλακτικές θεραπευτικές </a:t>
            </a:r>
            <a:r>
              <a:rPr lang="el-GR" sz="3400" b="1" dirty="0" smtClean="0"/>
              <a:t>μεθόδους,  </a:t>
            </a:r>
            <a:r>
              <a:rPr lang="el-GR" sz="3400" b="1" dirty="0"/>
              <a:t>αν δεν εφαρμοστεί η προτεινόμενη μέθοδος </a:t>
            </a:r>
          </a:p>
          <a:p>
            <a:r>
              <a:rPr lang="el-GR" sz="3400" b="1" dirty="0"/>
              <a:t>ε) τους κινδύνους από την μη εφαρμογή οποιασδήποτε θεραπείας </a:t>
            </a:r>
            <a:endParaRPr lang="el-GR" sz="3400" dirty="0"/>
          </a:p>
          <a:p>
            <a:r>
              <a:rPr lang="el-GR" sz="3400" b="1" dirty="0"/>
              <a:t> στ) το κόστος θεραπείας και τις οικονομικές συνέπειες της </a:t>
            </a:r>
            <a:r>
              <a:rPr lang="el-GR" sz="3400" b="1" dirty="0" smtClean="0"/>
              <a:t>ασθένειας</a:t>
            </a:r>
          </a:p>
          <a:p>
            <a:r>
              <a:rPr lang="el-GR" sz="3400" b="1" dirty="0"/>
              <a:t> </a:t>
            </a:r>
            <a:r>
              <a:rPr lang="el-GR" sz="3400" b="1" dirty="0" smtClean="0"/>
              <a:t>            </a:t>
            </a:r>
          </a:p>
          <a:p>
            <a:r>
              <a:rPr lang="el-GR" sz="3400" b="1" dirty="0"/>
              <a:t> </a:t>
            </a:r>
            <a:r>
              <a:rPr lang="el-GR" sz="3400" b="1" dirty="0" smtClean="0"/>
              <a:t>                    ΤΟ    ΚΑΘΗΚΟΝ </a:t>
            </a:r>
            <a:r>
              <a:rPr lang="el-GR" sz="3400" b="1" dirty="0"/>
              <a:t>ΑΛΗΘΕΙΑΣ</a:t>
            </a:r>
            <a:endParaRPr lang="el-GR" sz="3400" dirty="0"/>
          </a:p>
          <a:p>
            <a:r>
              <a:rPr lang="el-GR" sz="3400" dirty="0" smtClean="0"/>
              <a:t>  </a:t>
            </a:r>
          </a:p>
          <a:p>
            <a:r>
              <a:rPr lang="el-GR" sz="3100" b="1" dirty="0"/>
              <a:t>Σύμφωνα με τον Κ.Ι.Δ. «ο ιατρός έχει καθήκον αλήθειας προς τον ασθενή».</a:t>
            </a:r>
            <a:r>
              <a:rPr lang="el-GR" sz="3100" dirty="0"/>
              <a:t> Στο βαθμό επομένως που ο ασθενής δεν έχει ασκήσει  το δικαίωμα μη ενημέρωσης , το καθήκον τούτο συνδυαζόμενο με την υποχρέωση «πλήρους» ενημέρωσης, που συχνά επαναλαμβάνεται στον νόμο,  σημαίνει ότι </a:t>
            </a:r>
            <a:r>
              <a:rPr lang="el-GR" sz="3100" b="1" dirty="0"/>
              <a:t>ο γιατρός δεν έχει απολύτως κανένα περιθώριο απόκρυψης από τον ασθενή στοιχείων  της πραγματικής κατάστασης της υγείας ή των προσφερομένων μεθόδων θεραπείας</a:t>
            </a:r>
            <a:r>
              <a:rPr lang="el-GR" sz="2800" dirty="0"/>
              <a:t>. </a:t>
            </a:r>
          </a:p>
        </p:txBody>
      </p:sp>
      <p:sp>
        <p:nvSpPr>
          <p:cNvPr id="4" name="Δεξιό βέλος 3"/>
          <p:cNvSpPr/>
          <p:nvPr/>
        </p:nvSpPr>
        <p:spPr>
          <a:xfrm>
            <a:off x="1763688"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5725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Autofit/>
          </a:bodyPr>
          <a:lstStyle/>
          <a:p>
            <a:r>
              <a:rPr lang="el-GR" sz="2400" b="1" dirty="0"/>
              <a:t>σύμφωνα με τη </a:t>
            </a:r>
            <a:r>
              <a:rPr lang="en-US" sz="2400" b="1" dirty="0" err="1"/>
              <a:t>lege</a:t>
            </a:r>
            <a:r>
              <a:rPr lang="en-US" sz="2400" b="1" dirty="0"/>
              <a:t> </a:t>
            </a:r>
            <a:r>
              <a:rPr lang="en-US" sz="2400" b="1" dirty="0" err="1"/>
              <a:t>artis</a:t>
            </a:r>
            <a:r>
              <a:rPr lang="el-GR" sz="2400" b="1" dirty="0"/>
              <a:t> συμπεριφορά και από  καθαρά νομικής σκοπιάς ο γιατρός οφείλει ν’ ανακοινώνει και μάλιστα εγγράφως κάθε πιθανή  επιπλοκή ακόμη και εκείνη που εμφανίζεται σε ποσοστό μικρότερο του 1%.</a:t>
            </a:r>
            <a:r>
              <a:rPr lang="el-GR" sz="2400" dirty="0"/>
              <a:t> </a:t>
            </a:r>
            <a:r>
              <a:rPr lang="el-GR" sz="2400" dirty="0">
                <a:ea typeface="Calibri"/>
              </a:rPr>
              <a:t>ακόμη και ελάχιστα επεμβατικές εξετάσεις όπως η </a:t>
            </a:r>
            <a:r>
              <a:rPr lang="el-GR" sz="2400" dirty="0" err="1">
                <a:ea typeface="Calibri"/>
              </a:rPr>
              <a:t>στεφανιογραφία</a:t>
            </a:r>
            <a:r>
              <a:rPr lang="el-GR" sz="2400" dirty="0">
                <a:ea typeface="Calibri"/>
              </a:rPr>
              <a:t> παρουσιάζουν θνησιμότητα 0,1-1%. </a:t>
            </a:r>
            <a:r>
              <a:rPr lang="el-GR" sz="2400" b="1" dirty="0">
                <a:ea typeface="Calibri"/>
              </a:rPr>
              <a:t>Ο γιατρός που δεν ανακοινώνει τους κινδύνους μιας επέμβασης, διατρέχει ανά πάσα στιγμή τον κίνδυνο , η επιπλοκή να του καταλογισθεί υπό μορφή  ιατρικής </a:t>
            </a:r>
            <a:r>
              <a:rPr lang="el-GR" sz="2400" b="1" dirty="0" smtClean="0">
                <a:ea typeface="Calibri"/>
              </a:rPr>
              <a:t>αμέλειας</a:t>
            </a:r>
          </a:p>
        </p:txBody>
      </p:sp>
    </p:spTree>
    <p:extLst>
      <p:ext uri="{BB962C8B-B14F-4D97-AF65-F5344CB8AC3E}">
        <p14:creationId xmlns:p14="http://schemas.microsoft.com/office/powerpoint/2010/main" val="4283504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a:t>Κατά μία άποψη ο γιατρός δεν θα πρέπει υπό την δαμόκλειο σπάθη ενός άκρατου νομικισμού και υπό τον φόβο αστικών ή πειθαρχικών κυρώσεων, ν’ ανακοινώνει σε κάθε ασθενή σειρά επιπλοκών που ενέχει κάθε χειρουργική επέμβαση, κάτι που μπορεί για τον συγκεκριμένο ασθενή να έχει δραματικές επιπτώσεις , καθώς υπό το κράτος του φόβου και της δυσμενούς ψυχολογίας του ενδέχεται ν ‘αρνηθεί να υποβληθεί μια σωτήρια για τη ζωή του επέμβαση. Το ενδεχόμενο τούτο θα πρέπει να σταθμίσει ιδιαίτερα ο γιατρός, καθώς και ο δικαστής.</a:t>
            </a:r>
          </a:p>
          <a:p>
            <a:endParaRPr lang="el-GR" b="1" dirty="0"/>
          </a:p>
          <a:p>
            <a:endParaRPr lang="el-GR" dirty="0"/>
          </a:p>
        </p:txBody>
      </p:sp>
    </p:spTree>
    <p:extLst>
      <p:ext uri="{BB962C8B-B14F-4D97-AF65-F5344CB8AC3E}">
        <p14:creationId xmlns:p14="http://schemas.microsoft.com/office/powerpoint/2010/main" val="2420987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Άλλη άποψη υποστηρίζει ότι η «ουδέτερη» παρουσίαση , εφόσον είναι πλήρης αφήνει στον ίδιο τον ασθενή την ευχέρεια της αξιολόγησης καθώς μόνο εκείνος μπορεί να σταθμίσει οφέλη και ζημίες για την ποιότητα της ζωής του. </a:t>
            </a:r>
            <a:r>
              <a:rPr lang="el-GR" b="1" dirty="0"/>
              <a:t>Ωστόσο ένα τέτοιο βάρος μπορεί ν’ αποδειχθεί δυσβάστακτο για κάποιον που δεν μπορεί να αντιμετωπίσει ψύχραιμα την ασθένεια του. Από την άλλη πλευρά, η αξιολόγηση του γιατρού μπορεί να προσφέρει  πολύτιμη βοήθεια στην τελική απόφαση του ασθενούς, όμως η αξιολόγηση  αυτή θα βασίζεται σε στατιστικά δεδομένα που δεν λαμβάνουν υπόψη τον συγκεκριμένο ασθενή.</a:t>
            </a:r>
            <a:r>
              <a:rPr lang="el-GR" dirty="0"/>
              <a:t> </a:t>
            </a:r>
          </a:p>
          <a:p>
            <a:r>
              <a:rPr lang="el-GR" sz="2000" dirty="0"/>
              <a:t> </a:t>
            </a:r>
          </a:p>
        </p:txBody>
      </p:sp>
    </p:spTree>
    <p:extLst>
      <p:ext uri="{BB962C8B-B14F-4D97-AF65-F5344CB8AC3E}">
        <p14:creationId xmlns:p14="http://schemas.microsoft.com/office/powerpoint/2010/main" val="2027478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Autofit/>
          </a:bodyPr>
          <a:lstStyle/>
          <a:p>
            <a:pPr lvl="0">
              <a:buClr>
                <a:srgbClr val="3891A7"/>
              </a:buClr>
            </a:pPr>
            <a:r>
              <a:rPr lang="el-GR" sz="1800" dirty="0">
                <a:solidFill>
                  <a:prstClr val="black"/>
                </a:solidFill>
              </a:rPr>
              <a:t>Διεθνώς υπάρχει μεγάλη βιβλιογραφία </a:t>
            </a:r>
            <a:r>
              <a:rPr lang="el-GR" sz="1800" b="1" dirty="0">
                <a:solidFill>
                  <a:prstClr val="black"/>
                </a:solidFill>
              </a:rPr>
              <a:t>που στηρίζει την άποψη ότι η ειλικρίνεια και η ενημέρωση ωφελεί τον ασθενή καθώς ενδυναμώνει την εμπιστοσύνη στον ιατρό του, αυξάνει τις πιθανότητες ο ασθενής ν’ ακολουθήσει τη θεραπεία , μειώνει τον πόνο και την ταλαιπωρία από τις ιατρικές επεμβάσεις, αυξάνει την ικανοποίηση του από την ιατρική φροντίδα που λαμβάνει και μειώνει τις  πιθανότητες να αλλάξει ιατρό . Αντίθετα  η απόκρυψη της αλήθειας από τον ασθενή μπορεί να προκαλέσει καχυποψία στην στάση του απέναντι στον γιατρό  και η αποκάλυψη της στους συγγενείς μπορεί να οδηγήσει στην απομόνωση του πάσχοντα από το περιβάλλον του</a:t>
            </a:r>
            <a:r>
              <a:rPr lang="el-GR" sz="1800" dirty="0">
                <a:solidFill>
                  <a:prstClr val="black"/>
                </a:solidFill>
              </a:rPr>
              <a:t>. Υπάρχει όμως και ο αντίλογος </a:t>
            </a:r>
            <a:r>
              <a:rPr lang="el-GR" sz="1800" b="1" dirty="0">
                <a:solidFill>
                  <a:prstClr val="black"/>
                </a:solidFill>
              </a:rPr>
              <a:t>,κατά τον οποίο, σε ορισμένες περιπτώσεις η πλήρης ενημέρωση μπορεί να βλάψει κάποιους ασθενείς, και να έχει αρνητικές συνέπειες και αρνητικές ψυχολογικές και σωματικές επιπτώσεις</a:t>
            </a:r>
            <a:r>
              <a:rPr lang="el-GR" sz="1800" dirty="0">
                <a:solidFill>
                  <a:prstClr val="black"/>
                </a:solidFill>
              </a:rPr>
              <a:t>. </a:t>
            </a:r>
            <a:r>
              <a:rPr lang="el-GR" sz="1800" b="1" dirty="0">
                <a:solidFill>
                  <a:prstClr val="black"/>
                </a:solidFill>
              </a:rPr>
              <a:t>Τα αντικρουόμενα  αυτά στοιχεία μπορούν να συμβιβαστούν , εάν δεχθούμε ότι δεν υπάρχει μια «σωστή» αντιμετώπιση του ζητήματος της ειλικρίνειας, </a:t>
            </a:r>
            <a:r>
              <a:rPr lang="el-GR" sz="1800" b="1" dirty="0" err="1">
                <a:solidFill>
                  <a:prstClr val="black"/>
                </a:solidFill>
              </a:rPr>
              <a:t>αλλ</a:t>
            </a:r>
            <a:r>
              <a:rPr lang="el-GR" sz="1800" b="1" dirty="0">
                <a:solidFill>
                  <a:prstClr val="black"/>
                </a:solidFill>
              </a:rPr>
              <a:t>’ ότι κάθε ασθενής θα πρέπει αν αντιμετωπίζεται ανάλογα με τις ανάγκες του.</a:t>
            </a:r>
            <a:r>
              <a:rPr lang="el-GR" sz="1800" dirty="0">
                <a:solidFill>
                  <a:prstClr val="black"/>
                </a:solidFill>
              </a:rPr>
              <a:t> </a:t>
            </a:r>
            <a:endParaRPr lang="el-GR" sz="1800" dirty="0"/>
          </a:p>
        </p:txBody>
      </p:sp>
    </p:spTree>
    <p:extLst>
      <p:ext uri="{BB962C8B-B14F-4D97-AF65-F5344CB8AC3E}">
        <p14:creationId xmlns:p14="http://schemas.microsoft.com/office/powerpoint/2010/main" val="55604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l-GR" sz="3200" b="1" dirty="0">
                <a:effectLst/>
                <a:latin typeface="Calibri"/>
                <a:ea typeface="Calibri"/>
              </a:rPr>
              <a:t>Α. </a:t>
            </a:r>
            <a:r>
              <a:rPr lang="el-GR" sz="3200" b="1" dirty="0">
                <a:effectLst/>
                <a:latin typeface="Calibri" panose="020F0502020204030204" pitchFamily="34" charset="0"/>
                <a:ea typeface="Calibri"/>
                <a:cs typeface="Calibri" panose="020F0502020204030204" pitchFamily="34" charset="0"/>
              </a:rPr>
              <a:t>ΙΑΤΡΙΚΕΣ</a:t>
            </a:r>
            <a:r>
              <a:rPr lang="el-GR" sz="3200" b="1" dirty="0">
                <a:effectLst/>
                <a:latin typeface="Calibri"/>
                <a:ea typeface="Calibri"/>
              </a:rPr>
              <a:t> ΠΡΑΞΕΙΣ- ΝΟΜΙΜΟΠΟΙΗΣΗ ΜΕΣΩ  ΕΓΚΥΡΗΣ ΣΥΝΑΙΝΕΣΗΣ</a:t>
            </a:r>
            <a:endParaRPr lang="el-GR" sz="3200" dirty="0"/>
          </a:p>
        </p:txBody>
      </p:sp>
      <p:sp>
        <p:nvSpPr>
          <p:cNvPr id="3" name="Θέση περιεχομένου 2"/>
          <p:cNvSpPr>
            <a:spLocks noGrp="1"/>
          </p:cNvSpPr>
          <p:nvPr>
            <p:ph idx="1"/>
          </p:nvPr>
        </p:nvSpPr>
        <p:spPr/>
        <p:txBody>
          <a:bodyPr>
            <a:normAutofit/>
          </a:bodyPr>
          <a:lstStyle/>
          <a:p>
            <a:r>
              <a:rPr lang="el-GR" sz="2400" dirty="0" smtClean="0"/>
              <a:t>1.</a:t>
            </a:r>
            <a:r>
              <a:rPr lang="el-GR" sz="2400" b="1" dirty="0" smtClean="0"/>
              <a:t> Οι ιατρικές πράξεις έχουν την ιδιαιτερότητα ότι συντελούνται με άμεση, ή έμμεση  επέμβαση στο ανθρώπινο σώμα</a:t>
            </a:r>
          </a:p>
          <a:p>
            <a:r>
              <a:rPr lang="el-GR" sz="2400" b="1" dirty="0" smtClean="0"/>
              <a:t>2.</a:t>
            </a:r>
            <a:r>
              <a:rPr lang="el-GR" sz="2400" b="1" dirty="0"/>
              <a:t> Επομένως οι ιατρικές πράξεις προσβάλλουν με διάφορους τρόπους το σώμα και την υγεία του ασθενούς και γι αυτό προκειμένου ν’ αντλήσουν την νομιμοποίηση  του θα πρέπει να συντρέχουν και κάποια πρόσθετα στοιχεία, εκτός από την ιδιότητα του διενεργούντος αυτού </a:t>
            </a:r>
            <a:r>
              <a:rPr lang="el-GR" sz="2400" b="1" dirty="0" err="1"/>
              <a:t>υποκειμενου</a:t>
            </a:r>
            <a:r>
              <a:rPr lang="el-GR" sz="2400" b="1" dirty="0"/>
              <a:t> ως επαγγελματία ιατρού.</a:t>
            </a:r>
            <a:endParaRPr lang="el-GR" sz="2400" dirty="0"/>
          </a:p>
          <a:p>
            <a:endParaRPr lang="el-GR" sz="2400" dirty="0"/>
          </a:p>
        </p:txBody>
      </p:sp>
    </p:spTree>
    <p:extLst>
      <p:ext uri="{BB962C8B-B14F-4D97-AF65-F5344CB8AC3E}">
        <p14:creationId xmlns:p14="http://schemas.microsoft.com/office/powerpoint/2010/main" val="2895600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a:xfrm>
            <a:off x="1331640" y="1447800"/>
            <a:ext cx="7602048" cy="5410200"/>
          </a:xfrm>
        </p:spPr>
        <p:txBody>
          <a:bodyPr>
            <a:normAutofit fontScale="92500"/>
          </a:bodyPr>
          <a:lstStyle/>
          <a:p>
            <a:pPr lvl="0">
              <a:buClr>
                <a:srgbClr val="3891A7"/>
              </a:buClr>
            </a:pPr>
            <a:r>
              <a:rPr lang="el-GR" sz="2000" b="1" dirty="0">
                <a:solidFill>
                  <a:prstClr val="black"/>
                </a:solidFill>
              </a:rPr>
              <a:t>Σύμφωνα με την Εθνική Επιτροπή Βιοηθικής , εφόσον δεν έχει ασκηθεί το δικαίωμα άγνοιας, </a:t>
            </a:r>
            <a:r>
              <a:rPr lang="el-GR" sz="2000" b="1" u="sng" dirty="0">
                <a:solidFill>
                  <a:prstClr val="black"/>
                </a:solidFill>
              </a:rPr>
              <a:t>ο ιατρός πρέπει να παρέχει κάθε στοιχείο αναγκαίο για τη διαμόρφωση πλήρους και κυρίως κατανοητής εικόνας της κατάστασης από τον ίδιο τον ασθενή, ώστε να βοηθήσει στην λήψη απόφασης</a:t>
            </a:r>
            <a:r>
              <a:rPr lang="el-GR" sz="2000" b="1" dirty="0">
                <a:solidFill>
                  <a:prstClr val="black"/>
                </a:solidFill>
              </a:rPr>
              <a:t>. Στοιχειώδης ενημέρωση δεν αρκεί. Η ενημέρωση θα πρέπει να είναι κατάλληλη και σταδιακή, με βασικό κριτήριο την εκάστοτε ψυχική κατάσταση του ασθενούς. Δεδομένου ότι η «καταλληλότητα» της ενημέρωσης συνδέεται κατ’ ανάγκη με την ιδιαιτερότητα κάθε ασθενούς, ο διάλογος ιατρού-ασθενούς είναι απαραίτητος.</a:t>
            </a:r>
            <a:r>
              <a:rPr lang="el-GR" sz="2000" dirty="0">
                <a:solidFill>
                  <a:prstClr val="black"/>
                </a:solidFill>
              </a:rPr>
              <a:t> Σύμφωνα και πάλι με την Εθνική Επιτροπή Βιοηθικής </a:t>
            </a:r>
            <a:r>
              <a:rPr lang="el-GR" sz="2000" b="1" dirty="0">
                <a:solidFill>
                  <a:prstClr val="black"/>
                </a:solidFill>
              </a:rPr>
              <a:t>η ενημέρωση δεν πρέπει να είναι «ουδέτερη». </a:t>
            </a:r>
            <a:r>
              <a:rPr lang="el-GR" sz="2000" dirty="0">
                <a:solidFill>
                  <a:prstClr val="black"/>
                </a:solidFill>
              </a:rPr>
              <a:t>Δεν αρκεί συνεπώς  να παρουσιάζει με τρόπο απλώς περιγραφικό προσδοκώμενα οφέλη και πιθανούς κινδύνους από μια θεραπευτική αγωγή. Ουσιαστικό στοιχείο της ενημέρωσης είναι η κατά περίπτωση αξιολόγηση όφελος\κινδύνου εκ μέρους των ιατρών με κριτήριο τις ιδιαιτερότητες του συγκεκριμένου ασθενούς. </a:t>
            </a:r>
            <a:r>
              <a:rPr lang="el-GR" sz="2000" b="1" dirty="0">
                <a:solidFill>
                  <a:prstClr val="black"/>
                </a:solidFill>
              </a:rPr>
              <a:t>Η αξιολόγηση αυτή όμως δεν επιτρέπεται να προκαταλαμβάνει  την τελική απόφαση χειραγωγώντας την βούληση του ασθενούς.</a:t>
            </a:r>
            <a:endParaRPr lang="el-GR" sz="2000" dirty="0">
              <a:solidFill>
                <a:prstClr val="black"/>
              </a:solidFill>
            </a:endParaRPr>
          </a:p>
          <a:p>
            <a:pPr lvl="0">
              <a:buClr>
                <a:srgbClr val="3891A7"/>
              </a:buClr>
            </a:pPr>
            <a:endParaRPr lang="el-GR" sz="2000" dirty="0">
              <a:solidFill>
                <a:prstClr val="black"/>
              </a:solidFill>
            </a:endParaRPr>
          </a:p>
          <a:p>
            <a:endParaRPr lang="el-GR" dirty="0"/>
          </a:p>
        </p:txBody>
      </p:sp>
    </p:spTree>
    <p:extLst>
      <p:ext uri="{BB962C8B-B14F-4D97-AF65-F5344CB8AC3E}">
        <p14:creationId xmlns:p14="http://schemas.microsoft.com/office/powerpoint/2010/main" val="264862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rmAutofit fontScale="92500" lnSpcReduction="20000"/>
          </a:bodyPr>
          <a:lstStyle/>
          <a:p>
            <a:pPr marL="90488" indent="-7938" algn="just"/>
            <a:r>
              <a:rPr lang="el-GR" sz="2000" b="1" u="sng" dirty="0">
                <a:cs typeface="Arial"/>
              </a:rPr>
              <a:t>Τύπος ενημέρωσης</a:t>
            </a:r>
            <a:r>
              <a:rPr lang="el-GR" sz="2000" dirty="0">
                <a:cs typeface="Arial"/>
              </a:rPr>
              <a:t>:</a:t>
            </a:r>
          </a:p>
          <a:p>
            <a:pPr marL="90488" indent="-7938" algn="just">
              <a:buNone/>
            </a:pPr>
            <a:r>
              <a:rPr lang="el-GR" sz="2000" b="1" dirty="0">
                <a:cs typeface="Arial"/>
              </a:rPr>
              <a:t>Κατά κανόνα προφορικά, δεν απαιτείται έγγραφος </a:t>
            </a:r>
            <a:r>
              <a:rPr lang="el-GR" sz="2000" b="1" dirty="0" smtClean="0">
                <a:cs typeface="Arial"/>
              </a:rPr>
              <a:t>τύπος.</a:t>
            </a:r>
          </a:p>
          <a:p>
            <a:pPr marL="90488" indent="-7938" algn="just">
              <a:buNone/>
            </a:pPr>
            <a:r>
              <a:rPr lang="el-GR" sz="2000" b="1" u="sng" dirty="0"/>
              <a:t>Η ενημέρωση θα πρέπει  να γίνεται με προσωπική επαφή και όχι μέσω επιστολών η ηλεκτρονικής αλληλογραφίας,</a:t>
            </a:r>
            <a:r>
              <a:rPr lang="el-GR" sz="2000" b="1" dirty="0"/>
              <a:t> οι οποίες θα πρέπει να χρησιμοποιούνται με φειδώ και μόνο σε ειδικές περιστάσεις </a:t>
            </a:r>
            <a:endParaRPr lang="el-GR" sz="2000" b="1" dirty="0" smtClean="0"/>
          </a:p>
          <a:p>
            <a:pPr marL="90488" indent="-7938" algn="just">
              <a:buNone/>
            </a:pPr>
            <a:r>
              <a:rPr lang="el-GR" sz="2000" b="1" u="sng" dirty="0" smtClean="0"/>
              <a:t>Είναι όμως προτιμότερη </a:t>
            </a:r>
            <a:r>
              <a:rPr lang="el-GR" sz="2000" b="1" u="sng" dirty="0"/>
              <a:t>η έγγραφη ενημέρωση ιδίως όταν πρόκειται  για επεμβάσεις που έχουν κάποιες ιδιαιτερότητες</a:t>
            </a:r>
            <a:r>
              <a:rPr lang="el-GR" sz="2000" b="1" dirty="0"/>
              <a:t>. </a:t>
            </a:r>
            <a:endParaRPr lang="el-GR" sz="2000" b="1" dirty="0" smtClean="0"/>
          </a:p>
          <a:p>
            <a:pPr marL="90488" indent="-7938" algn="just">
              <a:buNone/>
            </a:pPr>
            <a:r>
              <a:rPr lang="el-GR" sz="2000" b="1" u="sng" dirty="0" smtClean="0">
                <a:cs typeface="Arial"/>
              </a:rPr>
              <a:t>Τα έντυπα ενημέρωσης δεν αντικαθιστούν την ενημέρωση από τον γιατρό</a:t>
            </a:r>
            <a:r>
              <a:rPr lang="el-GR" sz="2000" b="1" dirty="0" smtClean="0">
                <a:cs typeface="Arial"/>
              </a:rPr>
              <a:t> και δεν </a:t>
            </a:r>
            <a:r>
              <a:rPr lang="el-GR" sz="2000" b="1" dirty="0">
                <a:cs typeface="Arial"/>
              </a:rPr>
              <a:t>αποτελούν πλήρη απόδειξη ότι ο ασθενής ενημερώθηκε πραγματικά και κατανοητά.</a:t>
            </a:r>
          </a:p>
          <a:p>
            <a:pPr marL="90488" indent="-7938" algn="just">
              <a:buNone/>
            </a:pPr>
            <a:r>
              <a:rPr lang="el-GR" sz="2000" b="1" dirty="0">
                <a:cs typeface="Arial"/>
              </a:rPr>
              <a:t>Η αποδεικτική τους δύναμη είναι περιορισμένη</a:t>
            </a:r>
            <a:r>
              <a:rPr lang="el-GR" sz="2000" b="1" dirty="0" smtClean="0">
                <a:cs typeface="Arial"/>
              </a:rPr>
              <a:t>.</a:t>
            </a:r>
          </a:p>
          <a:p>
            <a:pPr marL="90488" indent="-7938" algn="just">
              <a:buNone/>
            </a:pPr>
            <a:r>
              <a:rPr lang="el-GR" sz="2000" b="1" dirty="0" smtClean="0">
                <a:cs typeface="Arial"/>
              </a:rPr>
              <a:t>Τα έντυπα ενημέρωσης τα οποία περιέχουν τις απαραίτητες πληροφορίες, με κατανοητό τρόπο και τα οποία ο ασθενής έχει υπογράψει σε ικανό χρόνο πριν την ιατρική πράξη, αποτελούν αποδεικτικό μέσο υπέρ του γιατρού ότι ο ασθενής ενημερώθηκε.</a:t>
            </a:r>
            <a:endParaRPr lang="el-GR" sz="2000" b="1" dirty="0">
              <a:cs typeface="Arial"/>
            </a:endParaRPr>
          </a:p>
          <a:p>
            <a:pPr marL="90488" indent="-7938" algn="just">
              <a:buNone/>
            </a:pPr>
            <a:r>
              <a:rPr lang="el-GR" sz="2000" b="1" dirty="0">
                <a:cs typeface="Arial"/>
              </a:rPr>
              <a:t>Η παροχή «λευκής συναίνεσης» με έντυπα είναι </a:t>
            </a:r>
            <a:r>
              <a:rPr lang="el-GR" sz="2000" b="1" u="sng" dirty="0">
                <a:cs typeface="Arial"/>
              </a:rPr>
              <a:t>ΑΝΙΣΧΥΡΗ.</a:t>
            </a:r>
            <a:endParaRPr lang="el-GR" sz="2000" b="1" u="sng" dirty="0"/>
          </a:p>
          <a:p>
            <a:endParaRPr lang="el-GR" sz="2000" dirty="0"/>
          </a:p>
        </p:txBody>
      </p:sp>
    </p:spTree>
    <p:extLst>
      <p:ext uri="{BB962C8B-B14F-4D97-AF65-F5344CB8AC3E}">
        <p14:creationId xmlns:p14="http://schemas.microsoft.com/office/powerpoint/2010/main" val="1022688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11588" y="260648"/>
            <a:ext cx="7498080" cy="1143000"/>
          </a:xfrm>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a:xfrm>
            <a:off x="1443968" y="1484784"/>
            <a:ext cx="7498080" cy="4800600"/>
          </a:xfrm>
        </p:spPr>
        <p:txBody>
          <a:bodyPr>
            <a:normAutofit/>
          </a:bodyPr>
          <a:lstStyle/>
          <a:p>
            <a:r>
              <a:rPr lang="el-GR" sz="2800" b="1" dirty="0" smtClean="0"/>
              <a:t>ΧΡΟΝΟΣ ΕΝΗΜΕΡΩΣΗΣ</a:t>
            </a:r>
            <a:endParaRPr lang="el-GR" sz="2800" b="1" dirty="0"/>
          </a:p>
          <a:p>
            <a:pPr marL="90488" indent="-7938" algn="just">
              <a:buNone/>
            </a:pPr>
            <a:r>
              <a:rPr lang="el-GR" sz="2000" b="1" dirty="0">
                <a:cs typeface="Arial"/>
              </a:rPr>
              <a:t>Πριν την εκτέλεση της ιατρικής </a:t>
            </a:r>
            <a:r>
              <a:rPr lang="el-GR" sz="2000" b="1" dirty="0" smtClean="0">
                <a:cs typeface="Arial"/>
              </a:rPr>
              <a:t>πράξης</a:t>
            </a:r>
            <a:r>
              <a:rPr lang="el-GR" sz="2000" dirty="0" smtClean="0">
                <a:cs typeface="Arial"/>
              </a:rPr>
              <a:t>. </a:t>
            </a:r>
          </a:p>
          <a:p>
            <a:pPr marL="90488" indent="-7938" algn="just">
              <a:buNone/>
            </a:pPr>
            <a:r>
              <a:rPr lang="el-GR" sz="2000" b="1" dirty="0" smtClean="0">
                <a:cs typeface="Arial"/>
              </a:rPr>
              <a:t>Η καταλληλότητα του χρόνου της ενημέρωσης θα κριθεί με βάση την αρχή της καλής πίστης (ΑΚ 288 )</a:t>
            </a:r>
            <a:endParaRPr lang="el-GR" sz="2800" b="1" dirty="0"/>
          </a:p>
        </p:txBody>
      </p:sp>
      <p:sp>
        <p:nvSpPr>
          <p:cNvPr id="5" name="Διάγραμμα ροής: Παραπομπή 4"/>
          <p:cNvSpPr/>
          <p:nvPr/>
        </p:nvSpPr>
        <p:spPr>
          <a:xfrm>
            <a:off x="1297288" y="2070706"/>
            <a:ext cx="114300"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Διάγραμμα ροής: Παραπομπή 6"/>
          <p:cNvSpPr/>
          <p:nvPr/>
        </p:nvSpPr>
        <p:spPr>
          <a:xfrm>
            <a:off x="1297288" y="2743876"/>
            <a:ext cx="114300"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111040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algn="ctr"/>
            <a:r>
              <a:rPr lang="el-GR" sz="3200" dirty="0">
                <a:solidFill>
                  <a:srgbClr val="4F271C">
                    <a:satMod val="130000"/>
                  </a:srgbClr>
                </a:solidFill>
              </a:rPr>
              <a:t>Υποχρέωση ενημέρωσης του ασθενούς (άρ.11  ΚΙΔ)</a:t>
            </a:r>
            <a:endParaRPr lang="el-GR" sz="3200" dirty="0"/>
          </a:p>
        </p:txBody>
      </p:sp>
      <p:sp>
        <p:nvSpPr>
          <p:cNvPr id="3" name="2 - Θέση περιεχομένου"/>
          <p:cNvSpPr>
            <a:spLocks noGrp="1"/>
          </p:cNvSpPr>
          <p:nvPr>
            <p:ph idx="1"/>
          </p:nvPr>
        </p:nvSpPr>
        <p:spPr>
          <a:xfrm>
            <a:off x="1115616" y="1447800"/>
            <a:ext cx="7818072" cy="5410200"/>
          </a:xfrm>
        </p:spPr>
        <p:txBody>
          <a:bodyPr>
            <a:normAutofit fontScale="55000" lnSpcReduction="20000"/>
          </a:bodyPr>
          <a:lstStyle/>
          <a:p>
            <a:pPr marL="90488" indent="-7938" algn="ctr"/>
            <a:r>
              <a:rPr lang="el-GR" dirty="0" smtClean="0">
                <a:latin typeface="Comic Sans MS" pitchFamily="66" charset="0"/>
                <a:cs typeface="Arial"/>
              </a:rPr>
              <a:t>:</a:t>
            </a:r>
            <a:r>
              <a:rPr lang="el-GR" sz="3800" b="1" dirty="0"/>
              <a:t>ΠΕΡΙΠΤΩΣΕΙΣ ΕΓΚΥΡΗΣ ΣΥΝΑΙΝΕΣΗΣ ΧΩΡΙΣ ΠΡΟΗΓΟΥΜΕΝΗ</a:t>
            </a:r>
            <a:r>
              <a:rPr lang="el-GR" sz="3800" b="1" u="sng" dirty="0"/>
              <a:t> </a:t>
            </a:r>
            <a:r>
              <a:rPr lang="el-GR" sz="3800" b="1" dirty="0" smtClean="0"/>
              <a:t>ΕΝΗΜΕΡΩΣΗ </a:t>
            </a:r>
            <a:r>
              <a:rPr lang="el-GR" sz="3800" b="1" dirty="0"/>
              <a:t>(άρθρο 11 παρ. 2 Κ.Ι.Δ.) </a:t>
            </a:r>
            <a:endParaRPr lang="el-GR" sz="3800" b="1" dirty="0" smtClean="0"/>
          </a:p>
          <a:p>
            <a:pPr marL="90488" indent="-7938" algn="ctr"/>
            <a:endParaRPr lang="el-GR" sz="3800" dirty="0" smtClean="0">
              <a:cs typeface="Arial"/>
            </a:endParaRPr>
          </a:p>
          <a:p>
            <a:r>
              <a:rPr lang="el-GR" sz="3500" b="1" dirty="0" smtClean="0"/>
              <a:t>α</a:t>
            </a:r>
            <a:r>
              <a:rPr lang="el-GR" sz="3500" b="1" dirty="0"/>
              <a:t>) .</a:t>
            </a:r>
            <a:r>
              <a:rPr lang="el-GR" sz="3500" b="1" u="sng" dirty="0"/>
              <a:t>Στην περίπτωση  ασθενών που επιλέγουν να μην ενημερωθούν </a:t>
            </a:r>
            <a:endParaRPr lang="el-GR" sz="3500" dirty="0"/>
          </a:p>
          <a:p>
            <a:pPr algn="just"/>
            <a:r>
              <a:rPr lang="el-GR" sz="3500" b="1" dirty="0"/>
              <a:t>Η ενημέρωση του ασθενούς παρέλκει και η σχετική υποχρέωση του ιατρού ατονεί στην περίπτωση που ο ασθενής δηλώνει ότι παραιτείται από </a:t>
            </a:r>
            <a:r>
              <a:rPr lang="el-GR" sz="3500" b="1" dirty="0" smtClean="0"/>
              <a:t>το </a:t>
            </a:r>
            <a:r>
              <a:rPr lang="el-GR" sz="3500" b="1" dirty="0"/>
              <a:t>σχετικό δικαίωμα </a:t>
            </a:r>
            <a:r>
              <a:rPr lang="el-GR" sz="3500" b="1" dirty="0" smtClean="0"/>
              <a:t>του</a:t>
            </a:r>
          </a:p>
          <a:p>
            <a:pPr algn="just"/>
            <a:r>
              <a:rPr lang="el-GR" sz="3500" b="1" dirty="0" smtClean="0"/>
              <a:t>Ο  </a:t>
            </a:r>
            <a:r>
              <a:rPr lang="el-GR" sz="3500" b="1" dirty="0"/>
              <a:t>Κ.Ι.Δ. </a:t>
            </a:r>
            <a:r>
              <a:rPr lang="el-GR" sz="3500" b="1" dirty="0" smtClean="0"/>
              <a:t>και </a:t>
            </a:r>
            <a:r>
              <a:rPr lang="el-GR" sz="3500" b="1" dirty="0"/>
              <a:t>η σύμβαση του Οβιέδο προβλέπουν ότι ο γιατρός οφείλει να σέβεται την επιθυμία του προσώπου να μην ενημερωθεί</a:t>
            </a:r>
            <a:r>
              <a:rPr lang="el-GR" sz="3500" dirty="0" smtClean="0"/>
              <a:t>.</a:t>
            </a:r>
          </a:p>
          <a:p>
            <a:pPr algn="just"/>
            <a:r>
              <a:rPr lang="el-GR" sz="3500" b="1" dirty="0" smtClean="0"/>
              <a:t>Η </a:t>
            </a:r>
            <a:r>
              <a:rPr lang="el-GR" sz="3500" b="1" dirty="0"/>
              <a:t>υποχρέωση του γιατρού να σέβεται την επιθυμία προσώπου να μην ενημερωθε</a:t>
            </a:r>
            <a:r>
              <a:rPr lang="el-GR" sz="3500" dirty="0"/>
              <a:t>ί, </a:t>
            </a:r>
            <a:r>
              <a:rPr lang="el-GR" sz="3500" b="1" dirty="0"/>
              <a:t>αφορά τη σχετική επιθυμία του ίδιου του ασθενούς και μόνο, </a:t>
            </a:r>
            <a:r>
              <a:rPr lang="el-GR" sz="3500" b="1" u="sng" dirty="0"/>
              <a:t>και δεν επεκτείνεται  και στους τρίτους οι οποίοι έχουν σύμφωνα με τις διακρίσεις του άρθρου 12 Κ.Ι.Δ. , την εξουσία να συναινέσουν αντί του </a:t>
            </a:r>
            <a:r>
              <a:rPr lang="el-GR" sz="3500" b="1" u="sng" dirty="0" smtClean="0"/>
              <a:t>ασθενή,</a:t>
            </a:r>
            <a:r>
              <a:rPr lang="el-GR" sz="3500" u="sng" dirty="0" smtClean="0"/>
              <a:t> </a:t>
            </a:r>
            <a:r>
              <a:rPr lang="el-GR" sz="3500" b="1" u="sng" dirty="0" smtClean="0"/>
              <a:t>από </a:t>
            </a:r>
            <a:r>
              <a:rPr lang="el-GR" sz="3500" b="1" u="sng" dirty="0"/>
              <a:t>την οποία δεν μπορούν να παραιτηθούν</a:t>
            </a:r>
            <a:r>
              <a:rPr lang="el-GR" sz="3500" u="sng" dirty="0"/>
              <a:t> . </a:t>
            </a:r>
            <a:endParaRPr lang="el-GR" sz="3500" u="sng" dirty="0" smtClean="0"/>
          </a:p>
          <a:p>
            <a:pPr algn="just"/>
            <a:r>
              <a:rPr lang="el-GR" sz="3500" b="1" u="sng" dirty="0" smtClean="0"/>
              <a:t>Η δυνατότητα </a:t>
            </a:r>
            <a:r>
              <a:rPr lang="el-GR" sz="3500" b="1" u="sng" dirty="0"/>
              <a:t>παράλειψης της ενημέρωσης συνδέεται  κατά τον νόμο, μόνο με την σχετική επιθυμία του ασθενούς και όχι με την κρίση του γιατρού, ότι η ενημέρωση μπορεί να επιδεινώσει την κατάσταση της υγείας του ασθενούς</a:t>
            </a:r>
            <a:r>
              <a:rPr lang="el-GR" sz="3500" b="1" dirty="0"/>
              <a:t>. </a:t>
            </a:r>
            <a:endParaRPr lang="el-GR" sz="3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rmAutofit/>
          </a:bodyPr>
          <a:lstStyle/>
          <a:p>
            <a:r>
              <a:rPr lang="el-GR" sz="2000" b="1" u="sng" dirty="0"/>
              <a:t>β) στην περίπτωση προσώπων που δεν έχουν την ικανότητα να </a:t>
            </a:r>
            <a:r>
              <a:rPr lang="el-GR" sz="2000" b="1" u="sng" dirty="0" smtClean="0"/>
              <a:t>συναινέσουν</a:t>
            </a:r>
          </a:p>
          <a:p>
            <a:r>
              <a:rPr lang="el-GR" sz="2000" dirty="0"/>
              <a:t>όπου ο νόμος αρκείται σε περιορισμένη ενημέρωση, κατά τον βαθμό που είναι εφικτό, ενώ θεσπίζει εντεύθεν υποχρέωση για ενημέρωση τρίτων προσώπων:</a:t>
            </a:r>
          </a:p>
          <a:p>
            <a:r>
              <a:rPr lang="el-GR" sz="2000" dirty="0"/>
              <a:t>1) Των ασκούντων την γονική μέριμνα σε περίπτωση ανηλίκου</a:t>
            </a:r>
          </a:p>
          <a:p>
            <a:r>
              <a:rPr lang="el-GR" sz="2000" dirty="0"/>
              <a:t>2) του δικαστικού συμπαραστάτη στην περίπτωση όπου ο ασθενής στερείται δικαιοπρακτικής ικανότητας</a:t>
            </a:r>
          </a:p>
          <a:p>
            <a:r>
              <a:rPr lang="el-GR" sz="2000" dirty="0"/>
              <a:t>3) των οικείων σε κάθε άλλη περίπτωση</a:t>
            </a:r>
          </a:p>
          <a:p>
            <a:endParaRPr lang="el-GR" sz="2000" dirty="0"/>
          </a:p>
        </p:txBody>
      </p:sp>
    </p:spTree>
    <p:extLst>
      <p:ext uri="{BB962C8B-B14F-4D97-AF65-F5344CB8AC3E}">
        <p14:creationId xmlns:p14="http://schemas.microsoft.com/office/powerpoint/2010/main" val="3535848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a:xfrm>
            <a:off x="1115616" y="1556792"/>
            <a:ext cx="7570088" cy="5301208"/>
          </a:xfrm>
        </p:spPr>
        <p:txBody>
          <a:bodyPr>
            <a:normAutofit fontScale="85000" lnSpcReduction="20000"/>
          </a:bodyPr>
          <a:lstStyle/>
          <a:p>
            <a:r>
              <a:rPr lang="el-GR" b="1" u="sng" dirty="0"/>
              <a:t>«Το θεραπευτικό προνόμιο</a:t>
            </a:r>
            <a:r>
              <a:rPr lang="el-GR" b="1" u="sng" dirty="0" smtClean="0"/>
              <a:t>»</a:t>
            </a:r>
          </a:p>
          <a:p>
            <a:r>
              <a:rPr lang="el-GR" sz="2600" b="1" dirty="0"/>
              <a:t>έχει υποστηριχθεί και η θεωρία του θεραπευτικού προνομίου, ως περίπτωση περιορισμού της υποχρέωσης ενημέρωσης. Σύμφωνα με την θεωρία αυτή, η ενημέρωση του ασθενούς μπορεί να περιοριστεί , η και να παραλειφθεί </a:t>
            </a:r>
            <a:r>
              <a:rPr lang="el-GR" sz="2600" b="1" u="sng" dirty="0"/>
              <a:t>όταν η πράξη της ενημέρωσης, αυτή καθ’ αυτή θα μπορούσε να προξενήσει βλάβη στον ασθενή.</a:t>
            </a:r>
            <a:r>
              <a:rPr lang="el-GR" sz="2600" u="sng" dirty="0"/>
              <a:t> </a:t>
            </a:r>
            <a:endParaRPr lang="el-GR" sz="2600" u="sng" dirty="0" smtClean="0"/>
          </a:p>
          <a:p>
            <a:r>
              <a:rPr lang="el-GR" sz="2400" b="1" dirty="0"/>
              <a:t>Συνήθως απαντάται σε σχέση με την ενημέρωση  για τη διάγνωση-πρόγνωση, όταν στον ασθενή θα πρέπει ν’ αποκαλυφθεί ότι πάσχει από ανίατη , θανατηφόρα ασθένεια. Αλλά μπορεί ν’ αναφέρεται και στους τυπικούς κινδύνους μιας θεραπείας. Η θεωρία του θεραπευτικού προνομίου ισχυρίζεται ότι πρωταρχική υποχρέωση του ιατρού είναι η βελτίωση της υγείας του ασθενούς και σε κάθε περίπτωση η μη επιδείνωση της. </a:t>
            </a:r>
            <a:r>
              <a:rPr lang="el-GR" sz="2400" b="1" u="sng" dirty="0"/>
              <a:t>Συνεπώς , όταν υπάρχει φόβος η ενημέρωση του για την κατάσταση του και για τις  παραμέτρους της θεραπευτικής αγωγής να οδηγήσει σε επιδείνωση της υγείας του, θα πρέπει η ενημέρωση να περιοριστεί</a:t>
            </a:r>
            <a:r>
              <a:rPr lang="el-GR" sz="2400" b="1" dirty="0"/>
              <a:t>.</a:t>
            </a:r>
            <a:r>
              <a:rPr lang="el-GR" sz="2400" dirty="0"/>
              <a:t> </a:t>
            </a:r>
            <a:endParaRPr lang="el-GR" sz="2400" dirty="0" smtClean="0"/>
          </a:p>
        </p:txBody>
      </p:sp>
    </p:spTree>
    <p:extLst>
      <p:ext uri="{BB962C8B-B14F-4D97-AF65-F5344CB8AC3E}">
        <p14:creationId xmlns:p14="http://schemas.microsoft.com/office/powerpoint/2010/main" val="1736672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rmAutofit fontScale="25000" lnSpcReduction="20000"/>
          </a:bodyPr>
          <a:lstStyle/>
          <a:p>
            <a:r>
              <a:rPr lang="el-GR" sz="9600" b="1" dirty="0"/>
              <a:t>Η σύμβαση του Συμβουλίου της Ευρώπης για τα ανθρώπινα δικαιώματα και τη </a:t>
            </a:r>
            <a:r>
              <a:rPr lang="el-GR" sz="9600" b="1" dirty="0" err="1"/>
              <a:t>Βιοϊατρική</a:t>
            </a:r>
            <a:r>
              <a:rPr lang="el-GR" sz="9600" b="1" dirty="0"/>
              <a:t> (Σύμβαση του Οβιέδο, ν. 2619\1998) προβλέπει την έννοια του θεραπευτικού προνομίου ως δυνατότητα περιορισμού του δικαιώματος του ασθενούς για ενημέρωση , </a:t>
            </a:r>
            <a:r>
              <a:rPr lang="el-GR" sz="9600" b="1" u="sng" dirty="0"/>
              <a:t>αφήνει όμως τις εθνικές έννομες τάξεις να αποφασίσουν με νόμο και ισχύ του και τις ειδικότερες </a:t>
            </a:r>
            <a:r>
              <a:rPr lang="el-GR" sz="9600" b="1" u="sng" dirty="0" smtClean="0"/>
              <a:t>προϋποθέσεις</a:t>
            </a:r>
          </a:p>
          <a:p>
            <a:r>
              <a:rPr lang="el-GR" sz="9600" b="1" dirty="0"/>
              <a:t>Στον ΚΙΔ όμως και ειδικότερα στο άρθρο </a:t>
            </a:r>
            <a:r>
              <a:rPr lang="el-GR" sz="9600" b="1" dirty="0" smtClean="0"/>
              <a:t>11 </a:t>
            </a:r>
            <a:r>
              <a:rPr lang="el-GR" sz="9600" b="1" dirty="0"/>
              <a:t>περί υποχρέωσης ενημέρωσης δε γίνεται καμία αναφορά στο θεραπευτικό προνόμιο ως λόγο περιορισμού αυτής, ούτε και σε κάποιον άλλο νόμο</a:t>
            </a:r>
            <a:r>
              <a:rPr lang="el-GR" sz="9600" b="1" dirty="0" smtClean="0"/>
              <a:t>.</a:t>
            </a:r>
            <a:endParaRPr lang="el-GR" sz="9600" dirty="0"/>
          </a:p>
        </p:txBody>
      </p:sp>
    </p:spTree>
    <p:extLst>
      <p:ext uri="{BB962C8B-B14F-4D97-AF65-F5344CB8AC3E}">
        <p14:creationId xmlns:p14="http://schemas.microsoft.com/office/powerpoint/2010/main" val="1035143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p:txBody>
          <a:bodyPr>
            <a:normAutofit fontScale="40000" lnSpcReduction="20000"/>
          </a:bodyPr>
          <a:lstStyle/>
          <a:p>
            <a:r>
              <a:rPr lang="el-GR" sz="8000" b="1" dirty="0"/>
              <a:t>Παρόλα αυτά το θεραπευτικό προνόμιο μπορεί να γίνει σε κάποιο βαθμό δεκτό και κατ’ εφαρμογή των γενικών αρχών του δικαίου, όταν η αποκάλυψη της αλήθειας στον ασθενή θα μπορούσε να επιφέρει άμεση και σοβαρή βλάβη στην υγεία του ή να θέσει σε κίνδυνο τη ζωή του.  </a:t>
            </a:r>
            <a:r>
              <a:rPr lang="el-GR" sz="8000" b="1" u="sng" dirty="0"/>
              <a:t>Ο ίδιος ο ΚΙΔ ορίζει ως πρωταρχικό καθήκον του ιατρού την προστασία της υγείας των ασθενών</a:t>
            </a:r>
            <a:r>
              <a:rPr lang="el-GR" sz="8000" b="1" dirty="0"/>
              <a:t> (βλ. άρθρα 2 και 9 ΚΙΔ).</a:t>
            </a:r>
            <a:r>
              <a:rPr lang="el-GR" sz="8000" dirty="0"/>
              <a:t> </a:t>
            </a:r>
          </a:p>
        </p:txBody>
      </p:sp>
    </p:spTree>
    <p:extLst>
      <p:ext uri="{BB962C8B-B14F-4D97-AF65-F5344CB8AC3E}">
        <p14:creationId xmlns:p14="http://schemas.microsoft.com/office/powerpoint/2010/main" val="3291863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l-GR" sz="2800" dirty="0">
                <a:solidFill>
                  <a:srgbClr val="4F271C">
                    <a:satMod val="130000"/>
                  </a:srgbClr>
                </a:solidFill>
                <a:ea typeface="+mn-ea"/>
                <a:cs typeface="+mn-cs"/>
              </a:rPr>
              <a:t>Υποχρέωση ενημέρωσης του ασθενούς (άρ.11  ΚΙΔ)</a:t>
            </a:r>
            <a:endParaRPr lang="el-GR" dirty="0"/>
          </a:p>
        </p:txBody>
      </p:sp>
      <p:sp>
        <p:nvSpPr>
          <p:cNvPr id="3" name="Θέση περιεχομένου 2"/>
          <p:cNvSpPr>
            <a:spLocks noGrp="1"/>
          </p:cNvSpPr>
          <p:nvPr>
            <p:ph idx="1"/>
          </p:nvPr>
        </p:nvSpPr>
        <p:spPr>
          <a:xfrm>
            <a:off x="1187624" y="1556792"/>
            <a:ext cx="7354064" cy="5301208"/>
          </a:xfrm>
        </p:spPr>
        <p:txBody>
          <a:bodyPr>
            <a:normAutofit fontScale="77500" lnSpcReduction="20000"/>
          </a:bodyPr>
          <a:lstStyle/>
          <a:p>
            <a:r>
              <a:rPr lang="el-GR" b="1" dirty="0"/>
              <a:t>Η ύπαρξη ενός λόγου άρσης ή περιορισμού της υποχρέωση ενημέρωσης οδηγεί σε άρση της ευθύνης του ιατρού που κατηγορείται  για προσβολή του δικαιώματος αυτοδιάθεσης του ασθενούς, αφού δεν στοιχειοθετείται  κάποια </a:t>
            </a:r>
            <a:r>
              <a:rPr lang="el-GR" b="1" dirty="0" err="1"/>
              <a:t>παραβατική</a:t>
            </a:r>
            <a:r>
              <a:rPr lang="el-GR" b="1" dirty="0"/>
              <a:t> συμπεριφορά αυτού, και συνεπώς στην απαλλαγή του.</a:t>
            </a:r>
            <a:r>
              <a:rPr lang="el-GR" dirty="0"/>
              <a:t> </a:t>
            </a:r>
            <a:r>
              <a:rPr lang="el-GR" b="1" u="sng" dirty="0"/>
              <a:t>Η ύπαρξη ενός τέτοιου λόγου θα πρέπει να αποδεικνύεται από τον ιατρό , ο οποίος φέρει σύμφωνα με τους γενικούς κανόνες το βάρος απόδειξης , τόσο για την προηγούμενη γνώση του ασθενούς, όσο και για την παραίτηση του, καθώς και για την ύπαρξη ειδικών καταστάσεων που συνιστούν απόκλιση από την εικόνα το μέσου ασθενούς που δικαιολογούν την ανησυχία για πρόσκληση σοβαρής βλάβης από την ενημέρωση και επίκληση το θεραπευτικού προνομίου</a:t>
            </a:r>
            <a:r>
              <a:rPr lang="el-GR" b="1" dirty="0"/>
              <a:t>.</a:t>
            </a:r>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432535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87624" y="1052736"/>
            <a:ext cx="7746064" cy="5544616"/>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90488" indent="-7938" algn="just">
              <a:buNone/>
            </a:pPr>
            <a:r>
              <a:rPr lang="el-GR" sz="2000" dirty="0" smtClean="0"/>
              <a:t>Α) </a:t>
            </a:r>
            <a:r>
              <a:rPr lang="el-GR" sz="2000" dirty="0"/>
              <a:t>Καρδιολόγος παραπέμπει ασθενή του σε άλλο καρδιολόγο για εξέταση κοπώσεως. Ο ασθενής πεθαίνει κατά τη διενέργεια της εξέτασης. Ούτε ο θεράπων ιατρός ούτε ο εκτελών τη διάγνωση τον ενημέρωσε ότι </a:t>
            </a:r>
            <a:r>
              <a:rPr lang="el-GR" sz="2000" b="1" dirty="0"/>
              <a:t>υπάρχει ποσοστό κινδύνου θανάτου 0,05% κατά τη διάρκεια της εξέτασης. </a:t>
            </a:r>
            <a:r>
              <a:rPr lang="el-GR" sz="2000" dirty="0"/>
              <a:t>Έπρεπε και εάν ναι, ποιος από τους δύο ιατρούς είχε υποχρέωση ενημέρωσης του ασθενή για τον σχετικό κίνδυνο</a:t>
            </a:r>
            <a:r>
              <a:rPr lang="en-US" sz="2000" dirty="0"/>
              <a:t>; </a:t>
            </a:r>
            <a:r>
              <a:rPr lang="el-GR" sz="2000" dirty="0"/>
              <a:t>(ΑΠ 424/2012, ΤΝΠ ΝΟΜΟΣ, </a:t>
            </a:r>
            <a:r>
              <a:rPr lang="el-GR" sz="2000" dirty="0" err="1"/>
              <a:t>ΠολΠρΑΘ</a:t>
            </a:r>
            <a:r>
              <a:rPr lang="el-GR" sz="2000" dirty="0"/>
              <a:t> 1449/2007 </a:t>
            </a:r>
            <a:r>
              <a:rPr lang="el-GR" sz="2000" dirty="0" err="1"/>
              <a:t>Αρμ</a:t>
            </a:r>
            <a:r>
              <a:rPr lang="el-GR" sz="2000" dirty="0"/>
              <a:t> 2009, 1006 = ΤΝΠ Νόμος).   </a:t>
            </a:r>
          </a:p>
          <a:p>
            <a:pPr marL="90488" indent="-7938" algn="just">
              <a:buNone/>
            </a:pPr>
            <a:r>
              <a:rPr lang="el-GR" sz="2000" dirty="0" smtClean="0"/>
              <a:t>Β) Ιατρός μαιευτήρας γυναικολόγος ο Α παρακολουθεί ως θεράπων της εγκυμοσύνη της Β, η οποία είναι 28 ετών. Από τα αποτελέσματα της ειδικής εξέτασης για το σύνδρομο </a:t>
            </a:r>
            <a:r>
              <a:rPr lang="en-US" sz="2000" dirty="0" smtClean="0"/>
              <a:t>Down</a:t>
            </a:r>
            <a:r>
              <a:rPr lang="el-GR" sz="2000" dirty="0" smtClean="0"/>
              <a:t> που τελεί ο ειδικός στον προγεννητικό έλεγχο ιατρός Γ προκύπτει ότι η πιθανότητα το έμβρυο που κυοφορεί η Α να φέρει το σύνδρομο </a:t>
            </a:r>
            <a:r>
              <a:rPr lang="en-US" sz="2000" dirty="0" smtClean="0"/>
              <a:t>Down </a:t>
            </a:r>
            <a:r>
              <a:rPr lang="el-GR" sz="2000" dirty="0" smtClean="0"/>
              <a:t>είναι 1 στις 280, </a:t>
            </a:r>
            <a:r>
              <a:rPr lang="el-GR" sz="2000" b="1" dirty="0" smtClean="0"/>
              <a:t>ενώ ο κίνδυνος αποβολής του εμβρύου μετά από </a:t>
            </a:r>
            <a:r>
              <a:rPr lang="el-GR" sz="2000" b="1" dirty="0" err="1" smtClean="0"/>
              <a:t>από</a:t>
            </a:r>
            <a:r>
              <a:rPr lang="el-GR" sz="2000" b="1" dirty="0" smtClean="0"/>
              <a:t> αμνιοκέντηση είναι 1 στις 200 περίπου. </a:t>
            </a:r>
            <a:r>
              <a:rPr lang="el-GR" sz="2000" dirty="0" smtClean="0"/>
              <a:t>Ποιά υποχρέωση ενημέρωσης φέρει ο ιατρός Α έναντι της Β</a:t>
            </a:r>
            <a:r>
              <a:rPr lang="en-US" sz="2000" dirty="0" smtClean="0"/>
              <a:t>; </a:t>
            </a:r>
          </a:p>
          <a:p>
            <a:pPr marL="90488" indent="-7938" algn="just">
              <a:buNone/>
            </a:pPr>
            <a:r>
              <a:rPr lang="el-GR" sz="2000" dirty="0" smtClean="0"/>
              <a:t>Γ) Ο καρδιοχειρουργός Α αναλαμβάνει να εγχειρήσει τον Β για στένωση αορτικής βαλβίδας. </a:t>
            </a:r>
            <a:r>
              <a:rPr lang="el-GR" sz="2000" b="1" dirty="0" smtClean="0"/>
              <a:t>Η επέμβαση αυτή επιφυλάσσει κίνδυνο θανάτου περίπου 2%, κίνδυνο ο οποίος λόγω της ηλικίας και της κατάστασης της υγείας του Β διπλασιάζεται. </a:t>
            </a:r>
            <a:r>
              <a:rPr lang="el-GR" sz="2000" dirty="0" smtClean="0"/>
              <a:t>Ποια υποχρέωση </a:t>
            </a:r>
            <a:r>
              <a:rPr lang="el-GR" sz="2000" dirty="0" err="1" smtClean="0"/>
              <a:t>ενημέρωσεις</a:t>
            </a:r>
            <a:r>
              <a:rPr lang="el-GR" sz="2000" dirty="0" smtClean="0"/>
              <a:t> φέρει ο καρδιοχειρουργός έναντι του Β</a:t>
            </a:r>
            <a:r>
              <a:rPr lang="en-US" sz="2000" dirty="0" smtClean="0"/>
              <a:t>;</a:t>
            </a:r>
            <a:r>
              <a:rPr lang="el-GR" sz="2000" dirty="0" smtClean="0"/>
              <a:t> Οφείλει να λάβει έγγραφη συναίνεση του Β στην επέμβαση</a:t>
            </a:r>
            <a:r>
              <a:rPr lang="en-US" sz="2000" dirty="0" smtClean="0"/>
              <a:t>;</a:t>
            </a:r>
            <a:endParaRPr lang="el-GR" sz="2000" dirty="0"/>
          </a:p>
        </p:txBody>
      </p:sp>
      <p:sp>
        <p:nvSpPr>
          <p:cNvPr id="4" name="3 - Τίτλος"/>
          <p:cNvSpPr>
            <a:spLocks noGrp="1"/>
          </p:cNvSpPr>
          <p:nvPr>
            <p:ph type="title"/>
          </p:nvPr>
        </p:nvSpPr>
        <p:spPr>
          <a:xfrm>
            <a:off x="1435608" y="274638"/>
            <a:ext cx="7498080" cy="562074"/>
          </a:xfrm>
        </p:spPr>
        <p:style>
          <a:lnRef idx="2">
            <a:schemeClr val="accent2"/>
          </a:lnRef>
          <a:fillRef idx="1">
            <a:schemeClr val="lt1"/>
          </a:fillRef>
          <a:effectRef idx="0">
            <a:schemeClr val="accent2"/>
          </a:effectRef>
          <a:fontRef idx="minor">
            <a:schemeClr val="dk1"/>
          </a:fontRef>
        </p:style>
        <p:txBody>
          <a:bodyPr>
            <a:normAutofit/>
          </a:bodyPr>
          <a:lstStyle/>
          <a:p>
            <a:pPr algn="ctr"/>
            <a:r>
              <a:rPr lang="el-GR" sz="2500" b="1" dirty="0" smtClean="0">
                <a:latin typeface="Comic Sans MS" pitchFamily="66" charset="0"/>
              </a:rPr>
              <a:t>Πρακτική εφαρμογή</a:t>
            </a:r>
            <a:endParaRPr lang="el-GR" sz="2500" b="1"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116632"/>
            <a:ext cx="7498080" cy="1143000"/>
          </a:xfrm>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b="1" u="sng" dirty="0">
                <a:effectLst/>
              </a:rPr>
              <a:t>Στοιχεία νομιμοποίησης της ιατρικής πράξης  είναι</a:t>
            </a:r>
            <a:r>
              <a:rPr lang="el-GR" dirty="0">
                <a:effectLst/>
              </a:rPr>
              <a:t>: </a:t>
            </a:r>
            <a:endParaRPr lang="el-GR" dirty="0">
              <a:latin typeface="Comic Sans MS" pitchFamily="66" charset="0"/>
            </a:endParaRPr>
          </a:p>
        </p:txBody>
      </p:sp>
      <p:sp>
        <p:nvSpPr>
          <p:cNvPr id="3" name="2 - Θέση περιεχομένου"/>
          <p:cNvSpPr>
            <a:spLocks noGrp="1"/>
          </p:cNvSpPr>
          <p:nvPr>
            <p:ph idx="1"/>
          </p:nvPr>
        </p:nvSpPr>
        <p:spPr>
          <a:xfrm>
            <a:off x="1043608" y="1346298"/>
            <a:ext cx="7890080" cy="5509592"/>
          </a:xfrm>
        </p:spPr>
        <p:txBody>
          <a:bodyPr>
            <a:noAutofit/>
          </a:bodyPr>
          <a:lstStyle/>
          <a:p>
            <a:pPr algn="just">
              <a:buNone/>
            </a:pPr>
            <a:r>
              <a:rPr lang="el-GR" sz="2800" b="1" dirty="0" smtClean="0"/>
              <a:t>	</a:t>
            </a:r>
            <a:r>
              <a:rPr lang="el-GR" sz="2800" b="1" dirty="0" smtClean="0"/>
              <a:t> </a:t>
            </a:r>
            <a:r>
              <a:rPr lang="el-GR" sz="2400" b="1" dirty="0" smtClean="0"/>
              <a:t>α</a:t>
            </a:r>
            <a:r>
              <a:rPr lang="el-GR" sz="2400" b="1" dirty="0"/>
              <a:t>) Αν η πράξη είναι από ιατρική άποψη </a:t>
            </a:r>
            <a:r>
              <a:rPr lang="el-GR" sz="2400" b="1" dirty="0" smtClean="0"/>
              <a:t>«ενδεδειγμένη»</a:t>
            </a:r>
          </a:p>
          <a:p>
            <a:pPr algn="just">
              <a:buNone/>
            </a:pPr>
            <a:r>
              <a:rPr lang="el-GR" sz="2400" b="1" dirty="0" smtClean="0"/>
              <a:t>     β) </a:t>
            </a:r>
            <a:r>
              <a:rPr lang="el-GR" sz="2400" b="1" dirty="0"/>
              <a:t>αν υπάρχει συναίνεση του ασθενούς</a:t>
            </a:r>
            <a:r>
              <a:rPr lang="el-GR" sz="2400" dirty="0"/>
              <a:t> , </a:t>
            </a:r>
            <a:endParaRPr lang="el-GR" sz="2400" dirty="0" smtClean="0"/>
          </a:p>
          <a:p>
            <a:pPr algn="just">
              <a:buNone/>
            </a:pPr>
            <a:r>
              <a:rPr lang="el-GR" sz="2400" dirty="0"/>
              <a:t> </a:t>
            </a:r>
            <a:r>
              <a:rPr lang="el-GR" sz="2400" dirty="0" smtClean="0"/>
              <a:t>   </a:t>
            </a:r>
            <a:r>
              <a:rPr lang="el-GR" sz="2400" dirty="0" smtClean="0"/>
              <a:t> </a:t>
            </a:r>
            <a:r>
              <a:rPr lang="el-GR" sz="2400" b="1" dirty="0" smtClean="0"/>
              <a:t>γ</a:t>
            </a:r>
            <a:r>
              <a:rPr lang="el-GR" sz="2400" b="1" dirty="0"/>
              <a:t>) η «ορθότητα» της πράξης, δηλ. αν τελέστηκε σύμφωνα με τους κανόνες της </a:t>
            </a:r>
            <a:r>
              <a:rPr lang="el-GR" sz="2400" b="1" dirty="0" smtClean="0"/>
              <a:t>ιατρικής  </a:t>
            </a:r>
            <a:r>
              <a:rPr lang="el-GR" sz="2400" b="1" dirty="0" smtClean="0"/>
              <a:t>επιστήμης </a:t>
            </a:r>
            <a:r>
              <a:rPr lang="el-GR" sz="2400" b="1" dirty="0"/>
              <a:t>(</a:t>
            </a:r>
            <a:r>
              <a:rPr lang="en-US" sz="2400" b="1" dirty="0" err="1"/>
              <a:t>leges</a:t>
            </a:r>
            <a:r>
              <a:rPr lang="en-US" sz="2400" b="1" dirty="0"/>
              <a:t> </a:t>
            </a:r>
            <a:r>
              <a:rPr lang="en-US" sz="2400" b="1" dirty="0" err="1"/>
              <a:t>artis</a:t>
            </a:r>
            <a:r>
              <a:rPr lang="el-GR" sz="2400" b="1" dirty="0"/>
              <a:t>) </a:t>
            </a:r>
            <a:r>
              <a:rPr lang="el-GR" sz="2400" dirty="0" smtClean="0"/>
              <a:t>,</a:t>
            </a:r>
          </a:p>
          <a:p>
            <a:pPr algn="just">
              <a:buNone/>
            </a:pPr>
            <a:r>
              <a:rPr lang="el-GR" sz="2400" b="1" dirty="0" smtClean="0"/>
              <a:t>     </a:t>
            </a:r>
            <a:r>
              <a:rPr lang="el-GR" sz="2400" b="1" dirty="0" smtClean="0"/>
              <a:t>δ</a:t>
            </a:r>
            <a:r>
              <a:rPr lang="el-GR" sz="2400" b="1" dirty="0"/>
              <a:t>) </a:t>
            </a:r>
            <a:r>
              <a:rPr lang="el-GR" sz="2400" b="1" dirty="0" smtClean="0"/>
              <a:t>το </a:t>
            </a:r>
            <a:r>
              <a:rPr lang="el-GR" sz="2400" b="1" dirty="0"/>
              <a:t>τελικό αποτέλεσμα</a:t>
            </a:r>
            <a:r>
              <a:rPr lang="el-GR" sz="2400" dirty="0"/>
              <a:t> </a:t>
            </a:r>
            <a:endParaRPr lang="el-GR" sz="2400" dirty="0" smtClean="0"/>
          </a:p>
          <a:p>
            <a:pPr algn="just">
              <a:buNone/>
            </a:pPr>
            <a:r>
              <a:rPr lang="el-GR" sz="2400" b="1" dirty="0"/>
              <a:t> </a:t>
            </a:r>
            <a:r>
              <a:rPr lang="el-GR" sz="2400" b="1" dirty="0" smtClean="0"/>
              <a:t>     Σαν </a:t>
            </a:r>
            <a:r>
              <a:rPr lang="el-GR" sz="2400" b="1" dirty="0"/>
              <a:t>γενικός κανόνας και ανεξάρτητα από την ειδικότερη νομική θεμελίωση, </a:t>
            </a:r>
            <a:r>
              <a:rPr lang="el-GR" sz="2400" b="1" u="sng" dirty="0"/>
              <a:t>γίνεται δεκτό ότι μια ιατρική επέμβαση που διενεργείται  χωρίς τη συναίνεση του ασθενούς είναι παράνομη πράξη. </a:t>
            </a:r>
            <a:endParaRPr lang="el-GR" sz="2400" b="1" u="sng" dirty="0" smtClean="0"/>
          </a:p>
          <a:p>
            <a:pPr algn="just">
              <a:buNone/>
            </a:pPr>
            <a:endParaRPr lang="el-GR" sz="2400" b="1" u="sn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Τίτλος 9"/>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algn="ctr"/>
            <a:r>
              <a:rPr lang="el-GR" sz="2400" dirty="0"/>
              <a:t>Η ΣΥΝΑΙΝΕΣΗ ΤΟΥ ΕΝΗΜΕΡΩΜΕΝΟΥ ΑΣΘΕΝΟΥΣ (ΑΡΘΡ.12 Κ.Ι.Δ)</a:t>
            </a:r>
            <a:br>
              <a:rPr lang="el-GR" sz="2400" dirty="0"/>
            </a:br>
            <a:endParaRPr lang="el-GR" sz="2400" dirty="0"/>
          </a:p>
        </p:txBody>
      </p:sp>
      <p:sp>
        <p:nvSpPr>
          <p:cNvPr id="3" name="2 - Θέση περιεχομένου"/>
          <p:cNvSpPr>
            <a:spLocks noGrp="1"/>
          </p:cNvSpPr>
          <p:nvPr>
            <p:ph idx="1"/>
          </p:nvPr>
        </p:nvSpPr>
        <p:spPr/>
        <p:txBody>
          <a:bodyPr>
            <a:normAutofit lnSpcReduction="10000"/>
          </a:bodyPr>
          <a:lstStyle/>
          <a:p>
            <a:r>
              <a:rPr lang="el-GR" dirty="0" smtClean="0"/>
              <a:t> </a:t>
            </a:r>
            <a:r>
              <a:rPr lang="el-GR" u="sng" dirty="0" smtClean="0"/>
              <a:t>ΝΟΜΙΚΗ ΦΥΣΗ</a:t>
            </a:r>
          </a:p>
          <a:p>
            <a:r>
              <a:rPr lang="el-GR" sz="2400" b="1" dirty="0" smtClean="0"/>
              <a:t>η </a:t>
            </a:r>
            <a:r>
              <a:rPr lang="el-GR" sz="2400" b="1" dirty="0"/>
              <a:t>συγκατάθεση ως έκφραση  της αυτονομίας και του δικαιώματος </a:t>
            </a:r>
            <a:r>
              <a:rPr lang="el-GR" sz="2400" b="1" dirty="0" err="1"/>
              <a:t>αυτοκαθορισμού</a:t>
            </a:r>
            <a:r>
              <a:rPr lang="el-GR" sz="2400" b="1" dirty="0"/>
              <a:t>  του ασθενούς πραγματώνει, στην ιατρική πρακτική, το αρνητικό δικαίωμα της ελευθερίας του ασθενούς στο πλαίσιο της </a:t>
            </a:r>
            <a:r>
              <a:rPr lang="el-GR" sz="2400" b="1" dirty="0" smtClean="0"/>
              <a:t>φιλελεύθερης </a:t>
            </a:r>
            <a:r>
              <a:rPr lang="el-GR" sz="2400" b="1" dirty="0"/>
              <a:t>παράδοσης </a:t>
            </a:r>
            <a:r>
              <a:rPr lang="el-GR" sz="2400" dirty="0" smtClean="0"/>
              <a:t>.</a:t>
            </a:r>
          </a:p>
          <a:p>
            <a:r>
              <a:rPr lang="el-GR" sz="2400" dirty="0"/>
              <a:t>Η  «συναίνεση ύστερα από πληροφόρηση» είχε ήδη αποτυπωθεί στο Ελληνικό δίκαιο κατ’ αρχήν με την κύρωση της σύμβασης του Οβιέδο για </a:t>
            </a:r>
            <a:r>
              <a:rPr lang="el-GR" sz="2400" dirty="0" err="1"/>
              <a:t>τ΄ανθρώπινα</a:t>
            </a:r>
            <a:r>
              <a:rPr lang="el-GR" sz="2400" dirty="0"/>
              <a:t> δικαιώματα και την </a:t>
            </a:r>
            <a:r>
              <a:rPr lang="el-GR" sz="2400" dirty="0" err="1"/>
              <a:t>Βιοϊατρική</a:t>
            </a:r>
            <a:r>
              <a:rPr lang="el-GR" sz="2400" dirty="0"/>
              <a:t> (άρθρο 5 </a:t>
            </a:r>
            <a:r>
              <a:rPr lang="el-GR" sz="2400" dirty="0" err="1"/>
              <a:t>επ</a:t>
            </a:r>
            <a:r>
              <a:rPr lang="el-GR" sz="2400" dirty="0"/>
              <a:t>. ν. 2619\1998) ,καθώς και με την ρητή πρόβλεψη που είχε περιληφθεί σε ορισμένα ειδικά νομοθετήματα (ξ. 10παρ. 4 ν. 2737\1999 για τις μεταμοσχεύσεις </a:t>
            </a:r>
            <a:r>
              <a:rPr lang="el-GR" sz="2400" dirty="0" err="1"/>
              <a:t>κ.λ.π</a:t>
            </a:r>
            <a:r>
              <a:rPr lang="el-GR" sz="2400" dirty="0"/>
              <a:t>.) </a:t>
            </a:r>
            <a:endParaRPr lang="el-GR" sz="2400" dirty="0" smtClean="0"/>
          </a:p>
          <a:p>
            <a:endParaRPr lang="el-GR" sz="2400" u="sng"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116632"/>
            <a:ext cx="7498080" cy="1431032"/>
          </a:xfrm>
        </p:spPr>
        <p:style>
          <a:lnRef idx="1">
            <a:schemeClr val="dk1"/>
          </a:lnRef>
          <a:fillRef idx="2">
            <a:schemeClr val="dk1"/>
          </a:fillRef>
          <a:effectRef idx="1">
            <a:schemeClr val="dk1"/>
          </a:effectRef>
          <a:fontRef idx="minor">
            <a:schemeClr val="dk1"/>
          </a:fontRef>
        </p:style>
        <p:txBody>
          <a:bodyPr>
            <a:noAutofit/>
          </a:bodyPr>
          <a:lstStyle/>
          <a:p>
            <a:pPr marL="90488" lvl="0" indent="-7938" algn="ctr">
              <a:spcBef>
                <a:spcPts val="600"/>
              </a:spcBef>
            </a:pPr>
            <a:r>
              <a:rPr lang="el-GR" sz="2400" dirty="0"/>
              <a:t>Η ΣΥΝΑΙΝΕΣΗ ΤΟΥ ΕΝΗΜΕΡΩΜΕΝΟΥ ΑΣΘΕΝΟΥΣ (ΑΡΘΡ.12 Κ.Ι.Δ)</a:t>
            </a:r>
            <a:br>
              <a:rPr lang="el-GR" sz="2400" dirty="0"/>
            </a:br>
            <a:endParaRPr lang="el-GR" sz="2400" dirty="0"/>
          </a:p>
        </p:txBody>
      </p:sp>
      <p:sp>
        <p:nvSpPr>
          <p:cNvPr id="3" name="Θέση περιεχομένου 2"/>
          <p:cNvSpPr>
            <a:spLocks noGrp="1"/>
          </p:cNvSpPr>
          <p:nvPr>
            <p:ph idx="1"/>
          </p:nvPr>
        </p:nvSpPr>
        <p:spPr>
          <a:xfrm>
            <a:off x="1403648" y="1700808"/>
            <a:ext cx="7530040" cy="4547592"/>
          </a:xfrm>
        </p:spPr>
        <p:txBody>
          <a:bodyPr>
            <a:normAutofit/>
          </a:bodyPr>
          <a:lstStyle/>
          <a:p>
            <a:r>
              <a:rPr lang="el-GR" sz="2400" b="1" dirty="0"/>
              <a:t>Πληρέστερα όμως και καθολική εφαρμογή για όλες τις ιατρικές πράξεις αποτυπώθηκε στον ισχύοντα ΚΙΔ, στο άρθρο 12 του οποίου ορίζεται ότι ο ιατρός  δεν επιτρέπεται να προβεί στην εκτέλεση οποιασδήποτε ιατρικής πράξης χωρίς την </a:t>
            </a:r>
            <a:r>
              <a:rPr lang="el-GR" sz="2400" b="1" dirty="0" smtClean="0"/>
              <a:t>προηγούμενη </a:t>
            </a:r>
            <a:r>
              <a:rPr lang="el-GR" sz="2400" b="1" dirty="0"/>
              <a:t>έγκυρη συναίνεση του </a:t>
            </a:r>
            <a:r>
              <a:rPr lang="el-GR" sz="2400" b="1" dirty="0" smtClean="0"/>
              <a:t>ασθενή</a:t>
            </a:r>
          </a:p>
          <a:p>
            <a:r>
              <a:rPr lang="el-GR" sz="2400" dirty="0" smtClean="0"/>
              <a:t>Σύμφωνα </a:t>
            </a:r>
            <a:r>
              <a:rPr lang="el-GR" sz="2400" dirty="0"/>
              <a:t>με την κρατούσα άποψη στη χώρα μας, η συναίνεση του ασθενούς δεν αποτελεί δικαιοπραξία ,ούτε εμπίπτει στην έννοια της συγκατάθεση κατά τα άρθρα 236-238 ΑΚ , </a:t>
            </a:r>
            <a:r>
              <a:rPr lang="el-GR" sz="2400" b="1" dirty="0"/>
              <a:t>είναι δε ανεξάρτητη από την δικαιοπρακτική του ικανότητα.</a:t>
            </a:r>
            <a:endParaRPr lang="el-GR" sz="2400" dirty="0"/>
          </a:p>
        </p:txBody>
      </p:sp>
    </p:spTree>
    <p:extLst>
      <p:ext uri="{BB962C8B-B14F-4D97-AF65-F5344CB8AC3E}">
        <p14:creationId xmlns:p14="http://schemas.microsoft.com/office/powerpoint/2010/main" val="2888417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400" dirty="0">
                <a:solidFill>
                  <a:prstClr val="black"/>
                </a:solidFill>
                <a:ea typeface="+mn-ea"/>
                <a:cs typeface="+mn-cs"/>
              </a:rPr>
              <a:t>Η ΣΥΝΑΙΝΕΣΗ ΤΟΥ ΕΝΗΜΕΡΩΜΕΝΟΥ ΑΣΘΕΝΟΥΣ (ΑΡΘΡ.12 Κ.Ι.Δ)</a:t>
            </a:r>
            <a:br>
              <a:rPr lang="el-GR" sz="24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Autofit/>
          </a:bodyPr>
          <a:lstStyle/>
          <a:p>
            <a:r>
              <a:rPr lang="el-GR" sz="2400" b="1" dirty="0" smtClean="0"/>
              <a:t>Υποστηρίζονται και οι απόψεις ότι αποτελεί  </a:t>
            </a:r>
            <a:r>
              <a:rPr lang="el-GR" sz="2400" b="1" u="sng" dirty="0"/>
              <a:t>ανακοίνωση βούλησης</a:t>
            </a:r>
            <a:r>
              <a:rPr lang="el-GR" sz="2400" u="sng" dirty="0"/>
              <a:t> </a:t>
            </a:r>
            <a:r>
              <a:rPr lang="el-GR" sz="2400" b="1" u="sng" dirty="0"/>
              <a:t>με</a:t>
            </a:r>
            <a:r>
              <a:rPr lang="el-GR" sz="2400" u="sng" dirty="0"/>
              <a:t> </a:t>
            </a:r>
            <a:r>
              <a:rPr lang="el-GR" sz="2400" b="1" u="sng" dirty="0"/>
              <a:t>αναλογική εφαρμογή των διατάξεων για τις δικαιοπραξίες</a:t>
            </a:r>
            <a:r>
              <a:rPr lang="el-GR" sz="2400" dirty="0"/>
              <a:t>, </a:t>
            </a:r>
            <a:r>
              <a:rPr lang="el-GR" sz="2400" b="1" dirty="0" err="1"/>
              <a:t>οτι</a:t>
            </a:r>
            <a:r>
              <a:rPr lang="el-GR" sz="2400" b="1" dirty="0"/>
              <a:t>  αφορά </a:t>
            </a:r>
            <a:r>
              <a:rPr lang="el-GR" sz="2400" b="1" u="sng" dirty="0"/>
              <a:t>δήλωση βουλήσεως που συνιστά άσκηση διαπλαστικού δικαιώματος για την διενέργεια υλικής πράξης</a:t>
            </a:r>
            <a:r>
              <a:rPr lang="el-GR" sz="2400" b="1" dirty="0"/>
              <a:t> και ως τέτοια απαιτεί δικαιοπρακτική ικανότητα,  ότι συνιστά </a:t>
            </a:r>
            <a:r>
              <a:rPr lang="el-GR" sz="2400" b="1" u="sng" dirty="0"/>
              <a:t>προϋπόθεση  ή όρο του ενεργού της δικαιοπραξίας</a:t>
            </a:r>
            <a:r>
              <a:rPr lang="el-GR" sz="2400" b="1" dirty="0"/>
              <a:t>.</a:t>
            </a:r>
            <a:r>
              <a:rPr lang="el-GR" sz="2400" dirty="0"/>
              <a:t> </a:t>
            </a:r>
            <a:r>
              <a:rPr lang="el-GR" sz="2400" b="1" dirty="0"/>
              <a:t>Υποστηρίζεται  επίσης ότι είναι μεν ανεξάρτητη από την δικαιοπρακτική ικανότητα, αλλά σχετίζεται έμμεσα </a:t>
            </a:r>
            <a:r>
              <a:rPr lang="el-GR" sz="2400" b="1" dirty="0" err="1"/>
              <a:t>μ’αυτήν</a:t>
            </a:r>
            <a:r>
              <a:rPr lang="el-GR" sz="2400" dirty="0"/>
              <a:t> </a:t>
            </a:r>
            <a:r>
              <a:rPr lang="el-GR" sz="2400" b="1" dirty="0"/>
              <a:t>ως προς το σχηματισμό ορθής κρίσης των πραγμάτων</a:t>
            </a:r>
            <a:r>
              <a:rPr lang="el-GR" sz="2400" dirty="0"/>
              <a:t>, </a:t>
            </a:r>
            <a:r>
              <a:rPr lang="el-GR" sz="2400" b="1" u="sng" dirty="0"/>
              <a:t>διότι αποτελεί τον νομιμοποιητικό λόγο της ιατρικής πράξης</a:t>
            </a:r>
            <a:r>
              <a:rPr lang="el-GR" sz="2400" b="1" dirty="0"/>
              <a:t>.</a:t>
            </a:r>
            <a:r>
              <a:rPr lang="el-GR" sz="2400" dirty="0"/>
              <a:t> </a:t>
            </a:r>
          </a:p>
        </p:txBody>
      </p:sp>
    </p:spTree>
    <p:extLst>
      <p:ext uri="{BB962C8B-B14F-4D97-AF65-F5344CB8AC3E}">
        <p14:creationId xmlns:p14="http://schemas.microsoft.com/office/powerpoint/2010/main" val="1069552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400" dirty="0" smtClean="0">
                <a:solidFill>
                  <a:prstClr val="black"/>
                </a:solidFill>
                <a:ea typeface="+mn-ea"/>
                <a:cs typeface="+mn-cs"/>
              </a:rPr>
              <a:t/>
            </a:r>
            <a:br>
              <a:rPr lang="el-GR" sz="2400" dirty="0" smtClean="0">
                <a:solidFill>
                  <a:prstClr val="black"/>
                </a:solidFill>
                <a:ea typeface="+mn-ea"/>
                <a:cs typeface="+mn-cs"/>
              </a:rPr>
            </a:br>
            <a:r>
              <a:rPr lang="el-GR" sz="2400" dirty="0" smtClean="0">
                <a:solidFill>
                  <a:prstClr val="black"/>
                </a:solidFill>
                <a:ea typeface="+mn-ea"/>
                <a:cs typeface="+mn-cs"/>
              </a:rPr>
              <a:t>Η </a:t>
            </a:r>
            <a:r>
              <a:rPr lang="el-GR" sz="2400" dirty="0">
                <a:solidFill>
                  <a:prstClr val="black"/>
                </a:solidFill>
                <a:ea typeface="+mn-ea"/>
                <a:cs typeface="+mn-cs"/>
              </a:rPr>
              <a:t>ΣΥΝΑΙΝΕΣΗ ΤΟΥ ΕΝΗΜΕΡΩΜΕΝΟΥ ΑΣΘΕΝΟΥΣ (ΑΡΘΡ.12 Κ.Ι.Δ)</a:t>
            </a:r>
            <a:br>
              <a:rPr lang="el-GR" sz="24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92500"/>
          </a:bodyPr>
          <a:lstStyle/>
          <a:p>
            <a:r>
              <a:rPr lang="el-GR" sz="2400" b="1" dirty="0"/>
              <a:t>Πριν τον ΚΙΔ επικρατούσε η άποψη ότι οι διατάξεις για την δικαιοπρακτική ικανότητα εφαρμόζονται όχι ευθέως αλλά αναλογικά στην περίπτωση της </a:t>
            </a:r>
            <a:r>
              <a:rPr lang="el-GR" sz="2400" b="1" dirty="0" smtClean="0"/>
              <a:t>ικανότητας </a:t>
            </a:r>
            <a:r>
              <a:rPr lang="el-GR" sz="2400" b="1" dirty="0"/>
              <a:t>για συναίνεση</a:t>
            </a:r>
            <a:r>
              <a:rPr lang="el-GR" sz="2400" dirty="0"/>
              <a:t> </a:t>
            </a:r>
            <a:endParaRPr lang="el-GR" sz="2400" dirty="0" smtClean="0"/>
          </a:p>
          <a:p>
            <a:r>
              <a:rPr lang="el-GR" sz="2400" b="1" dirty="0" smtClean="0"/>
              <a:t>Έτσι </a:t>
            </a:r>
            <a:r>
              <a:rPr lang="el-GR" sz="2400" b="1" dirty="0"/>
              <a:t>γινόταν δεκτό ότι ικανότητα  για συναίνεση σημαίνει την αποτύπωση της πλήρους και ελεύθερης βούλησης του ασθενή, εφόσον έχει συνείδηση των πραττομένων και δεν έχει </a:t>
            </a:r>
            <a:r>
              <a:rPr lang="el-GR" sz="2400" b="1" dirty="0" err="1"/>
              <a:t>απωλέσει</a:t>
            </a:r>
            <a:r>
              <a:rPr lang="el-GR" sz="2400" b="1" dirty="0"/>
              <a:t> , έστω και παροδικά τη χρήση του λογικού</a:t>
            </a:r>
            <a:r>
              <a:rPr lang="el-GR" sz="2400" b="1" dirty="0" smtClean="0"/>
              <a:t>.</a:t>
            </a:r>
          </a:p>
          <a:p>
            <a:r>
              <a:rPr lang="el-GR" sz="2400" dirty="0" smtClean="0"/>
              <a:t> </a:t>
            </a:r>
            <a:r>
              <a:rPr lang="el-GR" sz="2400" b="1" dirty="0"/>
              <a:t>Ωστόσο ο ΚΙΔ δεν φαίνεται να υποστηρίζει την θέση αυτή, καθώς η λακωνική διατύπωση  «ο ασθενής να έχει ικανότητα συναίνεσης,» χωρίς άλλη επεξήγηση, παραπέμπει ευθέως στην ικανότητα για δικαιοπραξία</a:t>
            </a:r>
            <a:r>
              <a:rPr lang="el-GR" sz="2400" dirty="0"/>
              <a:t>. </a:t>
            </a:r>
          </a:p>
        </p:txBody>
      </p:sp>
    </p:spTree>
    <p:extLst>
      <p:ext uri="{BB962C8B-B14F-4D97-AF65-F5344CB8AC3E}">
        <p14:creationId xmlns:p14="http://schemas.microsoft.com/office/powerpoint/2010/main" val="2560576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400" dirty="0" smtClean="0">
                <a:solidFill>
                  <a:prstClr val="black"/>
                </a:solidFill>
                <a:ea typeface="+mn-ea"/>
                <a:cs typeface="+mn-cs"/>
              </a:rPr>
              <a:t/>
            </a:r>
            <a:br>
              <a:rPr lang="el-GR" sz="2400" dirty="0" smtClean="0">
                <a:solidFill>
                  <a:prstClr val="black"/>
                </a:solidFill>
                <a:ea typeface="+mn-ea"/>
                <a:cs typeface="+mn-cs"/>
              </a:rPr>
            </a:br>
            <a:r>
              <a:rPr lang="el-GR" sz="2400" dirty="0" smtClean="0">
                <a:solidFill>
                  <a:prstClr val="black"/>
                </a:solidFill>
                <a:ea typeface="+mn-ea"/>
                <a:cs typeface="+mn-cs"/>
              </a:rPr>
              <a:t>Η </a:t>
            </a:r>
            <a:r>
              <a:rPr lang="el-GR" sz="2400" dirty="0">
                <a:solidFill>
                  <a:prstClr val="black"/>
                </a:solidFill>
                <a:ea typeface="+mn-ea"/>
                <a:cs typeface="+mn-cs"/>
              </a:rPr>
              <a:t>ΣΥΝΑΙΝΕΣΗ ΤΟΥ ΕΝΗΜΕΡΩΜΕΝΟΥ ΑΣΘΕΝΟΥΣ (ΑΡΘΡ.12 Κ.Ι.Δ)</a:t>
            </a:r>
            <a:br>
              <a:rPr lang="el-GR" sz="24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r>
              <a:rPr lang="el-GR" sz="2400" b="1" dirty="0" smtClean="0"/>
              <a:t>Αναφέρεται </a:t>
            </a:r>
            <a:r>
              <a:rPr lang="el-GR" sz="2400" b="1" dirty="0"/>
              <a:t>μόνο σε συγκεκριμένη ιατρική πράξη</a:t>
            </a:r>
            <a:r>
              <a:rPr lang="el-GR" sz="2400" dirty="0"/>
              <a:t> και διακρίνεται από την δήλωση βούλησης για την κατάρτιση της σύμβασης ιατρικής  αγωγής, </a:t>
            </a:r>
            <a:r>
              <a:rPr lang="el-GR" sz="2400" b="1" dirty="0"/>
              <a:t>καθώς η σύμβαση ιατρικής αγωγής είναι δικαιοπραξία που αποσκοπεί στην διάγνωση και θεραπεία του ασθενούς </a:t>
            </a:r>
            <a:r>
              <a:rPr lang="el-GR" sz="2400" b="1" u="sng" dirty="0"/>
              <a:t>ενώ η συναίνεση είναι το μέσο με το οποίο εκδηλώνεται η αυτοδιάθεση  του ασθενούς ως προς το σώμα του και αποτελεί το στοιχείο νομιμοποίησης του γιατρού για να εκτελέσει την ιατρική πράξη.</a:t>
            </a:r>
            <a:r>
              <a:rPr lang="el-GR" sz="2400" u="sng" dirty="0"/>
              <a:t> </a:t>
            </a:r>
          </a:p>
        </p:txBody>
      </p:sp>
    </p:spTree>
    <p:extLst>
      <p:ext uri="{BB962C8B-B14F-4D97-AF65-F5344CB8AC3E}">
        <p14:creationId xmlns:p14="http://schemas.microsoft.com/office/powerpoint/2010/main" val="1847741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400" dirty="0" smtClean="0">
                <a:solidFill>
                  <a:prstClr val="black"/>
                </a:solidFill>
                <a:ea typeface="+mn-ea"/>
                <a:cs typeface="+mn-cs"/>
              </a:rPr>
              <a:t/>
            </a:r>
            <a:br>
              <a:rPr lang="el-GR" sz="2400" dirty="0" smtClean="0">
                <a:solidFill>
                  <a:prstClr val="black"/>
                </a:solidFill>
                <a:ea typeface="+mn-ea"/>
                <a:cs typeface="+mn-cs"/>
              </a:rPr>
            </a:br>
            <a:r>
              <a:rPr lang="el-GR" sz="2400" dirty="0" smtClean="0">
                <a:solidFill>
                  <a:prstClr val="black"/>
                </a:solidFill>
                <a:ea typeface="+mn-ea"/>
                <a:cs typeface="+mn-cs"/>
              </a:rPr>
              <a:t>Η </a:t>
            </a:r>
            <a:r>
              <a:rPr lang="el-GR" sz="2400" dirty="0">
                <a:solidFill>
                  <a:prstClr val="black"/>
                </a:solidFill>
                <a:ea typeface="+mn-ea"/>
                <a:cs typeface="+mn-cs"/>
              </a:rPr>
              <a:t>ΣΥΝΑΙΝΕΣΗ ΤΟΥ ΕΝΗΜΕΡΩΜΕΝΟΥ ΑΣΘΕΝΟΥΣ (ΑΡΘΡ.12 Κ.Ι.Δ)</a:t>
            </a:r>
            <a:br>
              <a:rPr lang="el-GR" sz="24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pPr marL="0" indent="82550" algn="ctr">
              <a:buNone/>
            </a:pPr>
            <a:r>
              <a:rPr lang="el-GR" sz="2800" b="1" u="sng" dirty="0"/>
              <a:t>Προϋποθέσεις έγκυρης συναίνεσης:</a:t>
            </a:r>
          </a:p>
          <a:p>
            <a:pPr marL="0" indent="82550" algn="just">
              <a:buNone/>
            </a:pPr>
            <a:r>
              <a:rPr lang="el-GR" sz="2800" b="1" dirty="0"/>
              <a:t>Α. Να παρέχεται μετά από πλήρη σαφή και κατανοητή  ενημέρωση</a:t>
            </a:r>
            <a:endParaRPr lang="el-GR" sz="2800" b="1" dirty="0" smtClean="0"/>
          </a:p>
          <a:p>
            <a:pPr marL="0" indent="82550" algn="just">
              <a:buNone/>
            </a:pPr>
            <a:r>
              <a:rPr lang="el-GR" sz="2800" b="1" dirty="0"/>
              <a:t>Β. Ο ασθενής να έχει ικανότητα συναίνεσης</a:t>
            </a:r>
            <a:r>
              <a:rPr lang="el-GR" sz="2800" b="1" dirty="0" smtClean="0"/>
              <a:t>.</a:t>
            </a:r>
            <a:endParaRPr lang="en-US" sz="2800" b="1" dirty="0" smtClean="0"/>
          </a:p>
          <a:p>
            <a:pPr marL="0" indent="82550" algn="just">
              <a:buNone/>
            </a:pPr>
            <a:r>
              <a:rPr lang="el-GR" sz="2800" b="1" dirty="0" smtClean="0"/>
              <a:t>Γ. Να </a:t>
            </a:r>
            <a:r>
              <a:rPr lang="el-GR" sz="2800" b="1" dirty="0"/>
              <a:t>μην είναι αποτέλεσμα πλάνης, απάτης η απειλής και να μην έρχεται σε σύγκρουση με τα χρηστά ήθη</a:t>
            </a:r>
            <a:r>
              <a:rPr lang="el-GR" sz="2800" b="1" dirty="0" smtClean="0"/>
              <a:t>.</a:t>
            </a:r>
          </a:p>
          <a:p>
            <a:pPr marL="0" indent="82550" algn="just">
              <a:buNone/>
            </a:pPr>
            <a:r>
              <a:rPr lang="el-GR" sz="2800" b="1" dirty="0" smtClean="0"/>
              <a:t>Δ.</a:t>
            </a:r>
            <a:r>
              <a:rPr lang="el-GR" sz="2800" b="1" dirty="0"/>
              <a:t> </a:t>
            </a:r>
            <a:r>
              <a:rPr lang="el-GR" sz="2800" b="1" dirty="0" smtClean="0"/>
              <a:t>Να </a:t>
            </a:r>
            <a:r>
              <a:rPr lang="el-GR" sz="2800" b="1" dirty="0"/>
              <a:t>καλύπτει πλήρως την ιατρική πράξη και ως προς το περιεχόμενο και ως προς τον χρόνο εκτέλεσης της</a:t>
            </a:r>
            <a:r>
              <a:rPr lang="el-GR" sz="2800" b="1" dirty="0" smtClean="0"/>
              <a:t>.</a:t>
            </a:r>
            <a:endParaRPr lang="en-US" sz="2800" b="1" dirty="0" smtClean="0"/>
          </a:p>
          <a:p>
            <a:pPr marL="0" indent="82550" algn="just">
              <a:buNone/>
            </a:pPr>
            <a:endParaRPr lang="el-GR" sz="2800" b="1" dirty="0"/>
          </a:p>
        </p:txBody>
      </p:sp>
    </p:spTree>
    <p:extLst>
      <p:ext uri="{BB962C8B-B14F-4D97-AF65-F5344CB8AC3E}">
        <p14:creationId xmlns:p14="http://schemas.microsoft.com/office/powerpoint/2010/main" val="3197245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400" dirty="0" smtClean="0">
                <a:solidFill>
                  <a:prstClr val="black"/>
                </a:solidFill>
                <a:ea typeface="+mn-ea"/>
                <a:cs typeface="+mn-cs"/>
              </a:rPr>
              <a:t/>
            </a:r>
            <a:br>
              <a:rPr lang="el-GR" sz="2400" dirty="0" smtClean="0">
                <a:solidFill>
                  <a:prstClr val="black"/>
                </a:solidFill>
                <a:ea typeface="+mn-ea"/>
                <a:cs typeface="+mn-cs"/>
              </a:rPr>
            </a:br>
            <a:r>
              <a:rPr lang="el-GR" sz="2400" dirty="0" smtClean="0">
                <a:solidFill>
                  <a:prstClr val="black"/>
                </a:solidFill>
                <a:ea typeface="+mn-ea"/>
                <a:cs typeface="+mn-cs"/>
              </a:rPr>
              <a:t>Η </a:t>
            </a:r>
            <a:r>
              <a:rPr lang="el-GR" sz="2400" dirty="0">
                <a:solidFill>
                  <a:prstClr val="black"/>
                </a:solidFill>
                <a:ea typeface="+mn-ea"/>
                <a:cs typeface="+mn-cs"/>
              </a:rPr>
              <a:t>ΣΥΝΑΙΝΕΣΗ ΤΟΥ ΕΝΗΜΕΡΩΜΕΝΟΥ ΑΣΘΕΝΟΥΣ (ΑΡΘΡ.12 Κ.Ι.Δ)</a:t>
            </a:r>
            <a:br>
              <a:rPr lang="el-GR" sz="2400" dirty="0">
                <a:solidFill>
                  <a:prstClr val="black"/>
                </a:solidFill>
                <a:ea typeface="+mn-ea"/>
                <a:cs typeface="+mn-cs"/>
              </a:rPr>
            </a:br>
            <a:endParaRPr lang="el-GR" dirty="0"/>
          </a:p>
        </p:txBody>
      </p:sp>
      <p:sp>
        <p:nvSpPr>
          <p:cNvPr id="3" name="Θέση περιεχομένου 2"/>
          <p:cNvSpPr>
            <a:spLocks noGrp="1"/>
          </p:cNvSpPr>
          <p:nvPr>
            <p:ph idx="1"/>
          </p:nvPr>
        </p:nvSpPr>
        <p:spPr>
          <a:xfrm>
            <a:off x="1115616" y="1447800"/>
            <a:ext cx="7818072" cy="5365576"/>
          </a:xfrm>
        </p:spPr>
        <p:txBody>
          <a:bodyPr>
            <a:normAutofit fontScale="85000" lnSpcReduction="20000"/>
          </a:bodyPr>
          <a:lstStyle/>
          <a:p>
            <a:r>
              <a:rPr lang="el-GR" sz="3300" b="1" dirty="0"/>
              <a:t>Η συναίνεση μπορεί σ’ ένα βαθμό, εφόσον  το επιτρέπει η ιατρική </a:t>
            </a:r>
            <a:r>
              <a:rPr lang="el-GR" sz="3300" b="1" dirty="0" smtClean="0"/>
              <a:t>επιστήμη</a:t>
            </a:r>
            <a:r>
              <a:rPr lang="el-GR" sz="3300" b="1" dirty="0"/>
              <a:t>, να δοθεί με </a:t>
            </a:r>
            <a:r>
              <a:rPr lang="el-GR" sz="3300" b="1" dirty="0" smtClean="0"/>
              <a:t>όρους</a:t>
            </a:r>
            <a:r>
              <a:rPr lang="el-GR" sz="2400" b="1" dirty="0" smtClean="0"/>
              <a:t>.</a:t>
            </a:r>
            <a:r>
              <a:rPr lang="el-GR" sz="2400" dirty="0" smtClean="0"/>
              <a:t> </a:t>
            </a:r>
          </a:p>
          <a:p>
            <a:r>
              <a:rPr lang="el-GR" b="1" u="sng" dirty="0" smtClean="0"/>
              <a:t>ΔΕΝ ΑΠΑΙΤΕΙΤΑΙ ΣΥΝΑΙΝΕΣΗ</a:t>
            </a:r>
            <a:r>
              <a:rPr lang="en-US" b="1" u="sng" dirty="0" smtClean="0"/>
              <a:t>:</a:t>
            </a:r>
          </a:p>
          <a:p>
            <a:r>
              <a:rPr lang="en-US" b="1" u="sng" dirty="0" smtClean="0"/>
              <a:t>1.</a:t>
            </a:r>
            <a:r>
              <a:rPr lang="el-GR" b="1" dirty="0"/>
              <a:t> </a:t>
            </a:r>
            <a:r>
              <a:rPr lang="el-GR" b="1" dirty="0" smtClean="0"/>
              <a:t>Σε </a:t>
            </a:r>
            <a:r>
              <a:rPr lang="el-GR" b="1" dirty="0"/>
              <a:t>κατεπείγουσες περιπτώσεις κατά τις οποίες δεν μπορεί να ληφθεί η κατάλληλη συναίνεση και </a:t>
            </a:r>
            <a:r>
              <a:rPr lang="el-GR" b="1" u="sng" dirty="0"/>
              <a:t>συντρέχει η </a:t>
            </a:r>
            <a:r>
              <a:rPr lang="el-GR" b="1" u="sng" dirty="0">
                <a:solidFill>
                  <a:srgbClr val="FF0000"/>
                </a:solidFill>
              </a:rPr>
              <a:t>άμεση, απόλυτη, κατεπείγουσα</a:t>
            </a:r>
            <a:r>
              <a:rPr lang="el-GR" b="1" u="sng" dirty="0"/>
              <a:t> ανάγκη παροχής ιατρικής </a:t>
            </a:r>
            <a:r>
              <a:rPr lang="el-GR" b="1" u="sng" dirty="0" smtClean="0"/>
              <a:t>φροντίδας</a:t>
            </a:r>
            <a:r>
              <a:rPr lang="el-GR" u="sng" dirty="0" smtClean="0"/>
              <a:t>. </a:t>
            </a:r>
            <a:r>
              <a:rPr lang="el-GR" b="1" u="sng" dirty="0" smtClean="0"/>
              <a:t>Στην </a:t>
            </a:r>
            <a:r>
              <a:rPr lang="el-GR" b="1" u="sng" dirty="0"/>
              <a:t>περίπτωση αυτή τα έννομα αγαθά της υγείας, της ζωής και της σωματικής ακεραιότητας του ασθενή , εξαιτίας της κατάστασης ανάγκης υπερτερούν στιγμιαία των δικαιωμάτων ελευθερίας και ελεύθερης ανάπτυξης της προσωπικότητας.</a:t>
            </a:r>
            <a:endParaRPr lang="el-GR" dirty="0"/>
          </a:p>
          <a:p>
            <a:endParaRPr lang="el-GR" b="1" u="sng" dirty="0"/>
          </a:p>
        </p:txBody>
      </p:sp>
    </p:spTree>
    <p:extLst>
      <p:ext uri="{BB962C8B-B14F-4D97-AF65-F5344CB8AC3E}">
        <p14:creationId xmlns:p14="http://schemas.microsoft.com/office/powerpoint/2010/main" val="1416508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400" dirty="0" smtClean="0">
                <a:solidFill>
                  <a:prstClr val="black"/>
                </a:solidFill>
                <a:ea typeface="+mn-ea"/>
                <a:cs typeface="+mn-cs"/>
              </a:rPr>
              <a:t/>
            </a:r>
            <a:br>
              <a:rPr lang="el-GR" sz="2400" dirty="0" smtClean="0">
                <a:solidFill>
                  <a:prstClr val="black"/>
                </a:solidFill>
                <a:ea typeface="+mn-ea"/>
                <a:cs typeface="+mn-cs"/>
              </a:rPr>
            </a:br>
            <a:r>
              <a:rPr lang="el-GR" sz="2400" dirty="0" smtClean="0">
                <a:solidFill>
                  <a:prstClr val="black"/>
                </a:solidFill>
                <a:ea typeface="+mn-ea"/>
                <a:cs typeface="+mn-cs"/>
              </a:rPr>
              <a:t>Η </a:t>
            </a:r>
            <a:r>
              <a:rPr lang="el-GR" sz="2400" dirty="0">
                <a:solidFill>
                  <a:prstClr val="black"/>
                </a:solidFill>
                <a:ea typeface="+mn-ea"/>
                <a:cs typeface="+mn-cs"/>
              </a:rPr>
              <a:t>ΣΥΝΑΙΝΕΣΗ ΤΟΥ ΕΝΗΜΕΡΩΜΕΝΟΥ ΑΣΘΕΝΟΥΣ (ΑΡΘΡ.12 Κ.Ι.Δ)</a:t>
            </a:r>
            <a:br>
              <a:rPr lang="el-GR" sz="24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r>
              <a:rPr lang="el-GR" b="1" dirty="0" smtClean="0"/>
              <a:t>2.</a:t>
            </a:r>
            <a:r>
              <a:rPr lang="el-GR" dirty="0" smtClean="0"/>
              <a:t> </a:t>
            </a:r>
            <a:r>
              <a:rPr lang="el-GR" sz="2400" b="1" dirty="0" smtClean="0"/>
              <a:t>Στην </a:t>
            </a:r>
            <a:r>
              <a:rPr lang="el-GR" sz="2400" b="1" dirty="0"/>
              <a:t>περίπτωση απόπειρας αυτοκτονίας, καθώς στην περίπτωση αυτή ο υποψήφιος αυτόχειρας θεωρείται ούτως η άλλως ψυχικά ασθενής</a:t>
            </a:r>
            <a:r>
              <a:rPr lang="el-GR" b="1" dirty="0"/>
              <a:t>. </a:t>
            </a:r>
            <a:endParaRPr lang="el-GR" b="1" dirty="0" smtClean="0"/>
          </a:p>
          <a:p>
            <a:r>
              <a:rPr lang="el-GR" b="1" dirty="0" smtClean="0"/>
              <a:t>3.</a:t>
            </a:r>
            <a:r>
              <a:rPr lang="el-GR" u="sng" dirty="0">
                <a:latin typeface="Comic Sans MS" pitchFamily="66" charset="0"/>
              </a:rPr>
              <a:t> </a:t>
            </a:r>
            <a:r>
              <a:rPr lang="el-GR" sz="2600" b="1" u="sng" dirty="0"/>
              <a:t>Καταχρηστική άρνηση τρίτου αρμοδίου προς παροχή συναίνεσης (= άρνηση παροχής συναίνεσης προκειμένου να αποτραπεί ο κίνδυνος για τη ζωή ή την υγεία του </a:t>
            </a:r>
            <a:r>
              <a:rPr lang="el-GR" sz="2600" b="1" u="sng" dirty="0" smtClean="0"/>
              <a:t>ασθενή)</a:t>
            </a:r>
            <a:r>
              <a:rPr lang="el-GR" sz="2600" b="1" dirty="0" smtClean="0"/>
              <a:t>. </a:t>
            </a:r>
            <a:r>
              <a:rPr lang="el-GR" sz="2600" b="1" dirty="0"/>
              <a:t>Τέτοια πρόσωπα μπορεί να είναι : οι γονείς ανηλίκου ασθενούς, ο συμπαραστάτης του  υπό δικαστική συμπαράσταση τελούντος ασθενούς ή οι οικείοι ασθενούς.</a:t>
            </a:r>
          </a:p>
          <a:p>
            <a:endParaRPr lang="el-GR" sz="2600" dirty="0"/>
          </a:p>
          <a:p>
            <a:endParaRPr lang="el-GR" dirty="0"/>
          </a:p>
        </p:txBody>
      </p:sp>
    </p:spTree>
    <p:extLst>
      <p:ext uri="{BB962C8B-B14F-4D97-AF65-F5344CB8AC3E}">
        <p14:creationId xmlns:p14="http://schemas.microsoft.com/office/powerpoint/2010/main" val="2031230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lstStyle/>
          <a:p>
            <a:r>
              <a:rPr lang="el-GR" b="1" u="sng" dirty="0" smtClean="0"/>
              <a:t>Δικαιούχοι συναίνεσης</a:t>
            </a:r>
            <a:r>
              <a:rPr lang="en-US" b="1" u="sng" dirty="0" smtClean="0"/>
              <a:t>:</a:t>
            </a:r>
          </a:p>
          <a:p>
            <a:r>
              <a:rPr lang="el-GR" b="1" dirty="0" smtClean="0"/>
              <a:t>1. Ο ίδιος ο ασθενής</a:t>
            </a:r>
          </a:p>
          <a:p>
            <a:r>
              <a:rPr lang="el-GR" b="1" dirty="0" smtClean="0"/>
              <a:t>2. Ο δικαστικός συμπαραστάτης</a:t>
            </a:r>
          </a:p>
          <a:p>
            <a:r>
              <a:rPr lang="el-GR" b="1" dirty="0" smtClean="0"/>
              <a:t>3. Οι οικείοι</a:t>
            </a:r>
          </a:p>
        </p:txBody>
      </p:sp>
    </p:spTree>
    <p:extLst>
      <p:ext uri="{BB962C8B-B14F-4D97-AF65-F5344CB8AC3E}">
        <p14:creationId xmlns:p14="http://schemas.microsoft.com/office/powerpoint/2010/main" val="825579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92500"/>
          </a:bodyPr>
          <a:lstStyle/>
          <a:p>
            <a:r>
              <a:rPr lang="el-GR" b="1" dirty="0"/>
              <a:t>Η ρύθμιση του άρθρου 12 ΚΙΔ ειδικότερα</a:t>
            </a:r>
            <a:r>
              <a:rPr lang="en-US" b="1" dirty="0"/>
              <a:t>:</a:t>
            </a:r>
          </a:p>
          <a:p>
            <a:r>
              <a:rPr lang="en-US" b="1" u="sng" dirty="0"/>
              <a:t>1. </a:t>
            </a:r>
            <a:r>
              <a:rPr lang="el-GR" b="1" u="sng" dirty="0"/>
              <a:t>Ανήλικοι Ασθενείς</a:t>
            </a:r>
          </a:p>
          <a:p>
            <a:r>
              <a:rPr lang="el-GR" sz="2400" b="1" dirty="0"/>
              <a:t>Σε περίπτωση ανηλικότητας, η συναίνεση χορηγείται από αυτούς που ασκούν τη γονική μέριμνα, ή έχουν την επιμέλεια, ή από τον επίτροπο του </a:t>
            </a:r>
            <a:r>
              <a:rPr lang="el-GR" sz="2400" b="1" dirty="0" smtClean="0"/>
              <a:t>ανηλίκου</a:t>
            </a:r>
          </a:p>
          <a:p>
            <a:r>
              <a:rPr lang="el-GR" sz="2400" b="1" dirty="0" smtClean="0"/>
              <a:t>Στην περίπτωση που τη γονική μέριμνα δεν ασκούν και οι δύο γονείς, </a:t>
            </a:r>
            <a:r>
              <a:rPr lang="el-GR" sz="2400" dirty="0" smtClean="0"/>
              <a:t>σύμφωνα </a:t>
            </a:r>
            <a:r>
              <a:rPr lang="el-GR" sz="2400" dirty="0"/>
              <a:t>με την </a:t>
            </a:r>
            <a:r>
              <a:rPr lang="el-GR" sz="2400" b="1" dirty="0"/>
              <a:t>κρατούσα άποψη</a:t>
            </a:r>
            <a:r>
              <a:rPr lang="el-GR" sz="2400" dirty="0"/>
              <a:t>, η συναίνεση σε ιατρικές πράξεις εντάσσεται στο περιεχόμενο της επιμέλειας (</a:t>
            </a:r>
            <a:r>
              <a:rPr lang="el-GR" sz="2400" dirty="0" err="1"/>
              <a:t>αρθ</a:t>
            </a:r>
            <a:r>
              <a:rPr lang="el-GR" sz="2400" dirty="0"/>
              <a:t>. 1518 ΑΚ) </a:t>
            </a:r>
            <a:r>
              <a:rPr lang="el-GR" sz="2400" b="1" dirty="0"/>
              <a:t>και ως εκ τούτου πρέπει να δίδεται από το πρόσωπο που ασκεί την επιμέλεια. </a:t>
            </a:r>
            <a:endParaRPr lang="el-GR" sz="2400" b="1" dirty="0" smtClean="0"/>
          </a:p>
        </p:txBody>
      </p:sp>
    </p:spTree>
    <p:extLst>
      <p:ext uri="{BB962C8B-B14F-4D97-AF65-F5344CB8AC3E}">
        <p14:creationId xmlns:p14="http://schemas.microsoft.com/office/powerpoint/2010/main" val="165778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75656" y="548680"/>
            <a:ext cx="7354064" cy="5976664"/>
          </a:xfrm>
        </p:spPr>
        <p:txBody>
          <a:bodyPr>
            <a:normAutofit/>
          </a:bodyPr>
          <a:lstStyle/>
          <a:p>
            <a:r>
              <a:rPr lang="el-GR" sz="2400" b="1" dirty="0"/>
              <a:t>σύμφωνα με την διεθνή άποψη που είναι απολύτως κρατούσα</a:t>
            </a:r>
            <a:r>
              <a:rPr lang="el-GR" sz="2400" dirty="0"/>
              <a:t>, </a:t>
            </a:r>
            <a:r>
              <a:rPr lang="el-GR" sz="2400" b="1" dirty="0"/>
              <a:t>η συναίνεση του ασθενούς  που είναι απαραίτητη για την διενέργεια κάθε ιατρικής πράξης (ιδίως επεμβατικής) </a:t>
            </a:r>
            <a:r>
              <a:rPr lang="el-GR" sz="2400" b="1" u="sng" dirty="0"/>
              <a:t>προϋποθέτει για το κύρος της, το ότι προηγήθηκε πλήρης και επαρκής ενημέρωση του ασθενούς, που επέτρεψε τον σχηματισμό της ελεύθερης βούλησης του</a:t>
            </a:r>
            <a:r>
              <a:rPr lang="el-GR" sz="2400" dirty="0"/>
              <a:t>. </a:t>
            </a:r>
            <a:r>
              <a:rPr lang="el-GR" sz="2400" b="1" dirty="0"/>
              <a:t>Συναίνεση και ενημέρωση επομένως  συνιστούν ένα αδιάσπαστο δίδυμο. </a:t>
            </a:r>
            <a:endParaRPr lang="el-GR"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r>
              <a:rPr lang="el-GR" sz="2400" b="1" dirty="0"/>
              <a:t>Αντιθέτως, η νομολογία έχει δεχτεί πως οι σοβαρές ιατρικές πράξεις ανήκουν στον «πυρήνα» της γονικής μέριμνας και πρέπει να συναποφασίζονται από τους δυο γονείς από κοινού, ανεξάρτητα από το αν έχει ανατεθεί μόνο στον έναν η άσκηση της επιμέλειας</a:t>
            </a:r>
          </a:p>
          <a:p>
            <a:r>
              <a:rPr lang="el-GR" sz="2400" b="1" dirty="0"/>
              <a:t>Ωστόσο, ο Κώδικας Ιατρικής Δεοντολογίας δεν εμποδίζει την εφαρμογή του άρθρου 1516 παρ. 1 </a:t>
            </a:r>
            <a:r>
              <a:rPr lang="el-GR" sz="2400" b="1" dirty="0" err="1"/>
              <a:t>στοιχ</a:t>
            </a:r>
            <a:r>
              <a:rPr lang="el-GR" sz="2400" b="1" dirty="0"/>
              <a:t>. 1 ΑΚ, σύμφωνα με το οποίο μπορεί και μόνος ο ένας γονιός να επιχειρεί πράξεις επιμέλειας του ανηλίκου συνήθεις ή με επείγοντα χαρακτήρα.</a:t>
            </a:r>
            <a:r>
              <a:rPr lang="el-GR" sz="2400" dirty="0"/>
              <a:t> </a:t>
            </a:r>
          </a:p>
        </p:txBody>
      </p:sp>
    </p:spTree>
    <p:extLst>
      <p:ext uri="{BB962C8B-B14F-4D97-AF65-F5344CB8AC3E}">
        <p14:creationId xmlns:p14="http://schemas.microsoft.com/office/powerpoint/2010/main" val="90468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sz="2400" b="1" dirty="0" smtClean="0"/>
              <a:t>Σύμφωνα </a:t>
            </a:r>
            <a:r>
              <a:rPr lang="el-GR" sz="2400" b="1" dirty="0"/>
              <a:t>με τον ΚΙΔ, </a:t>
            </a:r>
            <a:r>
              <a:rPr lang="el-GR" sz="2400" b="1" dirty="0">
                <a:solidFill>
                  <a:srgbClr val="FF0000"/>
                </a:solidFill>
              </a:rPr>
              <a:t>στις επείγουσες περιπτώσεις, κατά τις οποίες δεν μπορεί να ληφθεί κατάλληλη συναίνεση και συντρέχει άμεση, απόλυτη και κατεπείγουσα ανάγκη παροχής ιατρικής φροντίδας, δεν απαιτείται η συναίνεση των ασκούντων την επιμέλεια του ανηλίκου, με αποτέλεσμα να δικαιούται ο ιατρός να δράσει </a:t>
            </a:r>
            <a:r>
              <a:rPr lang="el-GR" sz="2400" b="1" dirty="0" err="1">
                <a:solidFill>
                  <a:srgbClr val="FF0000"/>
                </a:solidFill>
              </a:rPr>
              <a:t>αυτογνωμόνως</a:t>
            </a:r>
            <a:r>
              <a:rPr lang="el-GR" sz="2400" b="1" dirty="0">
                <a:solidFill>
                  <a:srgbClr val="FF0000"/>
                </a:solidFill>
              </a:rPr>
              <a:t> προς όφελος της υγείας του ανηλίκου </a:t>
            </a:r>
            <a:r>
              <a:rPr lang="el-GR" sz="2400" b="1" dirty="0"/>
              <a:t>(</a:t>
            </a:r>
            <a:r>
              <a:rPr lang="el-GR" sz="2400" b="1" dirty="0" smtClean="0"/>
              <a:t>άρθρο </a:t>
            </a:r>
            <a:r>
              <a:rPr lang="el-GR" sz="2400" b="1" dirty="0"/>
              <a:t>12 § 3 </a:t>
            </a:r>
            <a:r>
              <a:rPr lang="el-GR" sz="2400" b="1" dirty="0" err="1"/>
              <a:t>εδ</a:t>
            </a:r>
            <a:r>
              <a:rPr lang="el-GR" sz="2400" b="1" dirty="0"/>
              <a:t>. </a:t>
            </a:r>
            <a:r>
              <a:rPr lang="el-GR" sz="2400" b="1" dirty="0" err="1"/>
              <a:t>α΄</a:t>
            </a:r>
            <a:r>
              <a:rPr lang="el-GR" sz="2400" b="1" dirty="0"/>
              <a:t> ΚΙΔ).</a:t>
            </a:r>
            <a:r>
              <a:rPr lang="el-GR" sz="2400" dirty="0"/>
              <a:t> </a:t>
            </a:r>
            <a:endParaRPr lang="el-GR" sz="2400" dirty="0" smtClean="0"/>
          </a:p>
          <a:p>
            <a:r>
              <a:rPr lang="el-GR" sz="2400" b="1" dirty="0"/>
              <a:t>Στην Ελλάδα, πριν από τη θέσπιση του ΚΙΔ, παρόμοια συμπεριφορά θα αντιμετωπιζόταν με βάση το άρθρο ΑΚ 1534. </a:t>
            </a:r>
            <a:r>
              <a:rPr lang="el-GR" sz="2400" b="1" i="1" dirty="0"/>
              <a:t>«Σε περίπτωση όπου υπάρχει κατεπείγουσα ανάγκη ιατρικής επέμβασης, για να αποτραπεί ο κίνδυνος ζωής ή υγείας του τέκνου, ο εισαγγελέας πρωτοδικών μπορεί, αν αρνούνται οι γονείς, να δώσει αμέσως την απαιτούμενη άδεια, ύστερα από αίτηση του αρμόδιου για τη θεραπεία ιατρού ή του διευθυντή της κλινικής όπου νοσηλεύεται το τέκνο ή οποιουδήποτε άλλου αρμόδιου υγειονομικού οργάνου».</a:t>
            </a:r>
            <a:r>
              <a:rPr lang="el-GR" sz="2400" i="1" dirty="0"/>
              <a:t> </a:t>
            </a:r>
            <a:endParaRPr lang="el-GR" sz="2400" dirty="0"/>
          </a:p>
        </p:txBody>
      </p:sp>
    </p:spTree>
    <p:extLst>
      <p:ext uri="{BB962C8B-B14F-4D97-AF65-F5344CB8AC3E}">
        <p14:creationId xmlns:p14="http://schemas.microsoft.com/office/powerpoint/2010/main" val="1442317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algn="ctr"/>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sz="3200" dirty="0"/>
          </a:p>
        </p:txBody>
      </p:sp>
      <p:sp>
        <p:nvSpPr>
          <p:cNvPr id="3" name="2 - Θέση περιεχομένου"/>
          <p:cNvSpPr>
            <a:spLocks noGrp="1"/>
          </p:cNvSpPr>
          <p:nvPr>
            <p:ph idx="1"/>
          </p:nvPr>
        </p:nvSpPr>
        <p:spPr/>
        <p:txBody>
          <a:bodyPr>
            <a:normAutofit fontScale="77500" lnSpcReduction="20000"/>
          </a:bodyPr>
          <a:lstStyle/>
          <a:p>
            <a:r>
              <a:rPr lang="el-GR" dirty="0"/>
              <a:t>Σήμερα πλέον, μετά την εισαγωγή του νέου ΚΙΔ, </a:t>
            </a:r>
            <a:r>
              <a:rPr lang="el-GR" b="1" dirty="0"/>
              <a:t>το άρθρο 12 § 3 </a:t>
            </a:r>
            <a:r>
              <a:rPr lang="el-GR" b="1" dirty="0" err="1"/>
              <a:t>γ΄</a:t>
            </a:r>
            <a:r>
              <a:rPr lang="el-GR" b="1" dirty="0"/>
              <a:t>, παρακάμπτει εντελώς την παρέμβαση της εισαγγελικής αρχής, ορίζοντας ότι κατ’ εξαίρεση δεν απαιτείται συναίνεση, εάν οι γονείς ανήλικου ασθενούς ή οι συγγενείς ή άλλοι τρίτοι, που έχουν την εξουσία συναίνεσης, </a:t>
            </a:r>
            <a:r>
              <a:rPr lang="el-GR" b="1" i="1" dirty="0"/>
              <a:t>«αρνούνται να δώσουν την αναγκαία συναίνεση και υπάρχει ανάγκη άμεσης παρέμβασης, προκειμένου να αποτραπεί ο κίνδυνος για τη ζωή ή την υγεία του ασθενούς»</a:t>
            </a:r>
            <a:r>
              <a:rPr lang="el-GR" b="1" dirty="0"/>
              <a:t>. </a:t>
            </a:r>
            <a:r>
              <a:rPr lang="el-GR" sz="3600" b="1" dirty="0"/>
              <a:t>Πλην όμως ο γιατρός μπορεί, στις περιπτώσεις που τούτο είναι εφικτό, να ζητά και την σύμφωνη γνώμη του Εισαγγελέα</a:t>
            </a:r>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r>
              <a:rPr lang="el-GR" sz="2800" b="1" dirty="0"/>
              <a:t>Στην περίπτωση που οι γονείς, οικείοι, ή ο δικαστικός συμπαραστάτης ανηλίκου ασθενή αρνούνται καταχρηστικά να δώσουν τη συναίνεση τους για ιατρικώς ενδεδειγμένη και αναγκαία επέμβαση, που δεν πληροί όμως τις προϋποθέσεις του κατεπείγοντος Ο γιατρός είναι σκόπιμο να προσφεύγει στον Εισαγγελέα Πρωτοδικών.</a:t>
            </a:r>
            <a:r>
              <a:rPr lang="el-GR" sz="2800" dirty="0"/>
              <a:t> </a:t>
            </a:r>
          </a:p>
          <a:p>
            <a:r>
              <a:rPr lang="el-GR" sz="2600" dirty="0" smtClean="0"/>
              <a:t>.</a:t>
            </a:r>
            <a:r>
              <a:rPr lang="el-GR" dirty="0" smtClean="0"/>
              <a:t> </a:t>
            </a:r>
            <a:endParaRPr lang="el-GR" dirty="0"/>
          </a:p>
        </p:txBody>
      </p:sp>
    </p:spTree>
    <p:extLst>
      <p:ext uri="{BB962C8B-B14F-4D97-AF65-F5344CB8AC3E}">
        <p14:creationId xmlns:p14="http://schemas.microsoft.com/office/powerpoint/2010/main" val="998290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dirty="0"/>
              <a:t>Σε περίπτωση διαφωνίας των γονέων μεταξύ τους, εάν η περίπτωση δεν έχει επείγοντα χαρακτήρα, πλην όμως το συμφέρον της υγείας του τέκνου απαιτεί τη λήψη απόφασης, αποφασίζει το δικαστήριο, σύμφωνα με το άρθρο ΑΚ 1512. Επίσης, εάν υπάρχει σύγκρουση συμφερόντων μεταξύ των γονέων και του τέκνου, διορίζεται ειδικός επίτροπος (ΑΚ 1517). </a:t>
            </a:r>
            <a:endParaRPr lang="el-GR" dirty="0"/>
          </a:p>
          <a:p>
            <a:r>
              <a:rPr lang="el-GR" dirty="0"/>
              <a:t>Στο εδάφιο γ’ του άρθρου 12 παρ. 2β) αα του ΚΙΔ, ο νομοθέτης μας εφιστά την προσοχή στις «ειδικές επεμβάσεις» του άρθρου 11 παρ.3 του ΚΙΔ, οι οποίες είναι οι μεταμοσχεύσεις, οι μέθοδοι ιατρικώς υποβοηθούμενης αναπαραγωγής, οι επεμβάσεις αλλαγής ή αποκαταστάσεως φύλου, και οι αισθητικές ή κοσμητικές επεμβάσεις. </a:t>
            </a:r>
            <a:r>
              <a:rPr lang="el-GR" b="1" dirty="0"/>
              <a:t>Σε αυτές τις περιπτώσεις, ο ΚΙΔ απαιτεί πάντοτε τη συναίνεση των προσώπων που ασκούν τη γονική μέριμνα του ανηλίκου</a:t>
            </a:r>
            <a:r>
              <a:rPr lang="el-GR" dirty="0"/>
              <a:t>. </a:t>
            </a:r>
          </a:p>
          <a:p>
            <a:endParaRPr lang="el-GR" dirty="0"/>
          </a:p>
        </p:txBody>
      </p:sp>
    </p:spTree>
    <p:extLst>
      <p:ext uri="{BB962C8B-B14F-4D97-AF65-F5344CB8AC3E}">
        <p14:creationId xmlns:p14="http://schemas.microsoft.com/office/powerpoint/2010/main" val="11058296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03648" y="188640"/>
            <a:ext cx="7498080" cy="922114"/>
          </a:xfrm>
        </p:spPr>
        <p:txBody>
          <a:bodyPr/>
          <a:lstStyle/>
          <a:p>
            <a:endParaRPr lang="el-GR" dirty="0"/>
          </a:p>
        </p:txBody>
      </p:sp>
      <p:sp>
        <p:nvSpPr>
          <p:cNvPr id="3" name="Θέση περιεχομένου 2"/>
          <p:cNvSpPr>
            <a:spLocks noGrp="1"/>
          </p:cNvSpPr>
          <p:nvPr>
            <p:ph idx="1"/>
          </p:nvPr>
        </p:nvSpPr>
        <p:spPr>
          <a:xfrm>
            <a:off x="1403648" y="1124744"/>
            <a:ext cx="7530040" cy="5123656"/>
          </a:xfrm>
        </p:spPr>
        <p:txBody>
          <a:bodyPr>
            <a:noAutofit/>
          </a:bodyPr>
          <a:lstStyle/>
          <a:p>
            <a:r>
              <a:rPr lang="el-GR" sz="2400" b="1" dirty="0" smtClean="0"/>
              <a:t>2.</a:t>
            </a:r>
            <a:r>
              <a:rPr lang="el-GR" sz="2400" dirty="0" smtClean="0"/>
              <a:t> </a:t>
            </a:r>
            <a:r>
              <a:rPr lang="el-GR" sz="3000" b="1" u="sng" dirty="0"/>
              <a:t>Ασθενείς που πάσχουν από</a:t>
            </a:r>
            <a:r>
              <a:rPr lang="el-GR" sz="3000" b="1" i="1" u="sng" dirty="0"/>
              <a:t> </a:t>
            </a:r>
            <a:r>
              <a:rPr lang="el-GR" sz="3000" b="1" u="sng" dirty="0"/>
              <a:t>ψυχική ή διανοητική  διαταραχή.</a:t>
            </a:r>
            <a:endParaRPr lang="el-GR" sz="3000" dirty="0"/>
          </a:p>
          <a:p>
            <a:r>
              <a:rPr lang="el-GR" sz="2200" b="1" dirty="0" smtClean="0"/>
              <a:t>Το </a:t>
            </a:r>
            <a:r>
              <a:rPr lang="el-GR" sz="2200" b="1" dirty="0"/>
              <a:t>γεγονός ότι κάποιο πρόσωπο τίθεται σε δικαστική συμπαράσταση, δε σημαίνει και ταυτόχρονη ανάθεση της επιμέλειάς του στο δικαστικό συμπαραστάτη, προϋπόθεση που είναι αναγκαία για τον τελευταίο ώστε να συναινέσει σε ιατρική πράξη. </a:t>
            </a:r>
            <a:r>
              <a:rPr lang="el-GR" sz="2200" b="1" u="sng" dirty="0"/>
              <a:t>Συγκεκριμένα, η επιμέλεια αποφασίζεται ειδικά από το δικαστήριο (άρθρο 1680 του ΑΚ), ειδάλλως ο </a:t>
            </a:r>
            <a:r>
              <a:rPr lang="el-GR" sz="2200" b="1" u="sng" dirty="0" err="1"/>
              <a:t>συμπαραστατούμενος</a:t>
            </a:r>
            <a:r>
              <a:rPr lang="el-GR" sz="2200" b="1" u="sng" dirty="0"/>
              <a:t> – από τον οποίο δεν έχει ρητά αφαιρεθεί η ικανότητα συναίνεσης σε ιατρικές πράξεις (άρθρο 1679 του ΑΚ)- διατηρεί την επιμέλεια ως προς το πρόσωπό του και συναινεί αυτοπροσώπως.</a:t>
            </a:r>
            <a:r>
              <a:rPr lang="el-GR" sz="2200" b="1" dirty="0"/>
              <a:t> Εξαίρεση στα παραπάνω αποτελεί η περίπτωση, κατά την οποία ο ασθενής σε μια από τις καταστάσεις του άρθρου 131 του ΑΚ.</a:t>
            </a:r>
            <a:endParaRPr lang="el-GR" sz="2200" dirty="0"/>
          </a:p>
          <a:p>
            <a:endParaRPr lang="el-GR" sz="2200" dirty="0"/>
          </a:p>
        </p:txBody>
      </p:sp>
    </p:spTree>
    <p:extLst>
      <p:ext uri="{BB962C8B-B14F-4D97-AF65-F5344CB8AC3E}">
        <p14:creationId xmlns:p14="http://schemas.microsoft.com/office/powerpoint/2010/main" val="3889351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a:t>
            </a:r>
            <a:endParaRPr lang="el-GR" dirty="0"/>
          </a:p>
        </p:txBody>
      </p:sp>
      <p:sp>
        <p:nvSpPr>
          <p:cNvPr id="3" name="Θέση περιεχομένου 2"/>
          <p:cNvSpPr>
            <a:spLocks noGrp="1"/>
          </p:cNvSpPr>
          <p:nvPr>
            <p:ph idx="1"/>
          </p:nvPr>
        </p:nvSpPr>
        <p:spPr/>
        <p:txBody>
          <a:bodyPr>
            <a:normAutofit lnSpcReduction="10000"/>
          </a:bodyPr>
          <a:lstStyle/>
          <a:p>
            <a:r>
              <a:rPr lang="el-GR" sz="2400" b="1" dirty="0" smtClean="0">
                <a:solidFill>
                  <a:srgbClr val="FF0000"/>
                </a:solidFill>
              </a:rPr>
              <a:t>Επομένως συναινεί ο δικαστικός συμπαραστάτης στον οποίο έχει ανατεθεί και η επιμέλεια του προσώπου του </a:t>
            </a:r>
            <a:r>
              <a:rPr lang="el-GR" sz="2400" b="1" dirty="0" err="1" smtClean="0">
                <a:solidFill>
                  <a:srgbClr val="FF0000"/>
                </a:solidFill>
              </a:rPr>
              <a:t>συμπαραστατούμενου</a:t>
            </a:r>
            <a:r>
              <a:rPr lang="el-GR" sz="2400" b="1" dirty="0" smtClean="0">
                <a:solidFill>
                  <a:srgbClr val="FF0000"/>
                </a:solidFill>
              </a:rPr>
              <a:t>.</a:t>
            </a:r>
          </a:p>
          <a:p>
            <a:r>
              <a:rPr lang="el-GR" sz="2400" b="1" dirty="0" smtClean="0"/>
              <a:t>Όταν ο ασθενής, </a:t>
            </a:r>
            <a:r>
              <a:rPr lang="el-GR" sz="2400" b="1" dirty="0"/>
              <a:t>παρά το γεγονός ότι πάσχει από ψυχική ή διανοητική διαταραχή δεν έχει τεθεί σε δικαστική συμπαράσταση </a:t>
            </a:r>
            <a:r>
              <a:rPr lang="el-GR" sz="2400" b="1" dirty="0" smtClean="0"/>
              <a:t>είναι </a:t>
            </a:r>
            <a:r>
              <a:rPr lang="el-GR" sz="2400" b="1" dirty="0"/>
              <a:t>ικανό για δικαιοπραξία (άρθ. 127, 128, 129 του ΑΚ). </a:t>
            </a:r>
            <a:r>
              <a:rPr lang="el-GR" sz="2400" b="1" u="sng" dirty="0">
                <a:solidFill>
                  <a:srgbClr val="FF0000"/>
                </a:solidFill>
              </a:rPr>
              <a:t>Συνεπώς, το πρόσωπο αυτό καταρχήν είναι ικανό να συναινέσει αυτοπροσώπως σε ιατρική πράξη, εκτός αν κατά το χρόνο δήλωσης της συναίνεσης βρίσκεται σε έλλειψη συνείδησης ή σε ψυχική ή διανοητική διαταραχή που περιορίζει αποφασιστικά τη λειτουργία της βούλησής τους (</a:t>
            </a:r>
            <a:r>
              <a:rPr lang="el-GR" sz="2400" b="1" u="sng" dirty="0" err="1">
                <a:solidFill>
                  <a:srgbClr val="FF0000"/>
                </a:solidFill>
              </a:rPr>
              <a:t>αρθ</a:t>
            </a:r>
            <a:r>
              <a:rPr lang="el-GR" sz="2400" b="1" u="sng" dirty="0">
                <a:solidFill>
                  <a:srgbClr val="FF0000"/>
                </a:solidFill>
              </a:rPr>
              <a:t>. 131 του ΑΚ).</a:t>
            </a:r>
            <a:endParaRPr lang="el-GR" sz="2400" dirty="0">
              <a:solidFill>
                <a:srgbClr val="FF0000"/>
              </a:solidFill>
            </a:endParaRPr>
          </a:p>
          <a:p>
            <a:endParaRPr lang="el-GR" sz="2400" b="1" dirty="0"/>
          </a:p>
        </p:txBody>
      </p:sp>
    </p:spTree>
    <p:extLst>
      <p:ext uri="{BB962C8B-B14F-4D97-AF65-F5344CB8AC3E}">
        <p14:creationId xmlns:p14="http://schemas.microsoft.com/office/powerpoint/2010/main" val="13801170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Στην περίπτωση που ο ασθενής δεν έχει τεθεί σε δικαστική συμπαράσταση και </a:t>
            </a:r>
            <a:r>
              <a:rPr lang="el-GR" dirty="0"/>
              <a:t>κατά το </a:t>
            </a:r>
            <a:r>
              <a:rPr lang="el-GR" dirty="0" smtClean="0"/>
              <a:t>χρόνο που θα πρέπει να συναινέσει βρίσκεται </a:t>
            </a:r>
            <a:r>
              <a:rPr lang="el-GR" dirty="0"/>
              <a:t>σε έλλειψη συνείδησης ή σε ψυχική ή διανοητική διαταραχή που περιορίζει αποφασιστικά τη λειτουργία της </a:t>
            </a:r>
            <a:r>
              <a:rPr lang="el-GR" dirty="0" smtClean="0"/>
              <a:t>βούλησής αποφασίζουν σύμφωνα με το άρθρο 12</a:t>
            </a:r>
            <a:r>
              <a:rPr lang="el-GR" dirty="0" smtClean="0">
                <a:cs typeface="Arial"/>
              </a:rPr>
              <a:t>§</a:t>
            </a:r>
            <a:r>
              <a:rPr lang="el-GR" dirty="0" smtClean="0"/>
              <a:t>2 </a:t>
            </a:r>
            <a:r>
              <a:rPr lang="el-GR" dirty="0" err="1"/>
              <a:t>εδ.β</a:t>
            </a:r>
            <a:r>
              <a:rPr lang="el-GR" dirty="0"/>
              <a:t> </a:t>
            </a:r>
            <a:r>
              <a:rPr lang="el-GR" dirty="0" err="1"/>
              <a:t>περ.ββ</a:t>
            </a:r>
            <a:r>
              <a:rPr lang="el-GR" dirty="0"/>
              <a:t> ΚΙΔ </a:t>
            </a:r>
            <a:r>
              <a:rPr lang="el-GR" dirty="0" smtClean="0"/>
              <a:t>οι οικείοι του </a:t>
            </a:r>
            <a:r>
              <a:rPr lang="el-GR" dirty="0" smtClean="0">
                <a:latin typeface="Comic Sans MS" pitchFamily="66" charset="0"/>
              </a:rPr>
              <a:t>.</a:t>
            </a:r>
            <a:endParaRPr lang="el-GR" dirty="0"/>
          </a:p>
        </p:txBody>
      </p:sp>
    </p:spTree>
    <p:extLst>
      <p:ext uri="{BB962C8B-B14F-4D97-AF65-F5344CB8AC3E}">
        <p14:creationId xmlns:p14="http://schemas.microsoft.com/office/powerpoint/2010/main" val="10651239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92500"/>
          </a:bodyPr>
          <a:lstStyle/>
          <a:p>
            <a:r>
              <a:rPr lang="el-GR" b="1" u="sng" dirty="0"/>
              <a:t>Ο νόμος ορίζει περαιτέρω ότι ο ιατρός πρέπει να προσπαθήσει να εξασφαλίσει την </a:t>
            </a:r>
            <a:r>
              <a:rPr lang="el-GR" b="1" u="sng" dirty="0">
                <a:solidFill>
                  <a:srgbClr val="FF0000"/>
                </a:solidFill>
              </a:rPr>
              <a:t>εκούσια συμμετοχή, σύμπραξη και συνεργασία του ασθενούς</a:t>
            </a:r>
            <a:r>
              <a:rPr lang="el-GR" b="1" u="sng" dirty="0"/>
              <a:t>, και ιδίως εκείνου του ασθενούς που κατανοεί την κατάσταση της υγείας του, το περιεχόμενο της ιατρικής πράξης, τους κινδύνους, τις συνέπειες και τα αποτελέσματα της πράξης αυτής</a:t>
            </a:r>
            <a:r>
              <a:rPr lang="el-GR" b="1" dirty="0"/>
              <a:t> (άρθρο 12 § 2 </a:t>
            </a:r>
            <a:r>
              <a:rPr lang="el-GR" b="1" dirty="0" err="1"/>
              <a:t>β΄</a:t>
            </a:r>
            <a:r>
              <a:rPr lang="el-GR" b="1" dirty="0"/>
              <a:t> </a:t>
            </a:r>
            <a:r>
              <a:rPr lang="el-GR" b="1" dirty="0" err="1"/>
              <a:t>περ</a:t>
            </a:r>
            <a:r>
              <a:rPr lang="el-GR" b="1" dirty="0"/>
              <a:t>. </a:t>
            </a:r>
            <a:r>
              <a:rPr lang="el-GR" b="1" dirty="0" err="1"/>
              <a:t>ββ΄</a:t>
            </a:r>
            <a:r>
              <a:rPr lang="el-GR" b="1" dirty="0"/>
              <a:t> </a:t>
            </a:r>
            <a:r>
              <a:rPr lang="el-GR" b="1" dirty="0" err="1"/>
              <a:t>εδ</a:t>
            </a:r>
            <a:r>
              <a:rPr lang="el-GR" b="1" dirty="0"/>
              <a:t>. </a:t>
            </a:r>
            <a:r>
              <a:rPr lang="el-GR" b="1" dirty="0" err="1"/>
              <a:t>γ΄</a:t>
            </a:r>
            <a:r>
              <a:rPr lang="el-GR" b="1" dirty="0"/>
              <a:t>).</a:t>
            </a:r>
            <a:endParaRPr lang="el-GR" dirty="0"/>
          </a:p>
        </p:txBody>
      </p:sp>
    </p:spTree>
    <p:extLst>
      <p:ext uri="{BB962C8B-B14F-4D97-AF65-F5344CB8AC3E}">
        <p14:creationId xmlns:p14="http://schemas.microsoft.com/office/powerpoint/2010/main" val="1053769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sz="2400" b="1" u="sng" dirty="0"/>
              <a:t>ΑΔΥΝΑΜΙΑ ΑΣΘΕΝΟΥΣ ΝΑ ΣΥΝΑΙΝΕΣΕΙ</a:t>
            </a:r>
            <a:r>
              <a:rPr lang="el-GR" b="1" u="sng" dirty="0"/>
              <a:t>.</a:t>
            </a:r>
            <a:endParaRPr lang="el-GR" dirty="0"/>
          </a:p>
          <a:p>
            <a:r>
              <a:rPr lang="el-GR" dirty="0" smtClean="0"/>
              <a:t>Αφορά την </a:t>
            </a:r>
            <a:r>
              <a:rPr lang="el-GR" dirty="0"/>
              <a:t>περίπτωση της παροδικής έλλειψης της ικανότητας συναίνεσης (επί παραδείγματι ένας ασθενής χάνει τις αισθήσεις του συνεπεία υπογλυκαιμικού επεισοδίου, ευρίσκεται σε παραληρηματική κατάσταση λόγω ιδιαίτερα υψηλού πυρετού ή τελεί υπό την επήρεια κάποιας ουσίας). </a:t>
            </a:r>
            <a:r>
              <a:rPr lang="el-GR" b="1" dirty="0"/>
              <a:t>Είναι γεγονός ότι στο νόμο δεν υπάρχει ειδική ρύθμιση για την περίπτωση που ο δικαιοπρακτικά ικανός ασθενής έχει χάσει τις αισθήσεις του ή λόγω της κατάστασής του αδυνατεί να </a:t>
            </a:r>
            <a:r>
              <a:rPr lang="el-GR" b="1" dirty="0" smtClean="0"/>
              <a:t>συναινέσει.</a:t>
            </a:r>
            <a:endParaRPr lang="el-GR" dirty="0"/>
          </a:p>
        </p:txBody>
      </p:sp>
    </p:spTree>
    <p:extLst>
      <p:ext uri="{BB962C8B-B14F-4D97-AF65-F5344CB8AC3E}">
        <p14:creationId xmlns:p14="http://schemas.microsoft.com/office/powerpoint/2010/main" val="301497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Υπότιτλος"/>
          <p:cNvSpPr>
            <a:spLocks noGrp="1"/>
          </p:cNvSpPr>
          <p:nvPr>
            <p:ph type="subTitle" idx="1"/>
          </p:nvPr>
        </p:nvSpPr>
        <p:spPr>
          <a:xfrm>
            <a:off x="1187624" y="188640"/>
            <a:ext cx="7795592" cy="640871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r>
              <a:rPr lang="el-GR" b="1" dirty="0"/>
              <a:t>Αρχικά ίσχυε το πρότυπο της λεγόμενης «πατερναλιστικής ιατρικής</a:t>
            </a:r>
            <a:r>
              <a:rPr lang="el-GR" b="1" dirty="0" smtClean="0"/>
              <a:t>»</a:t>
            </a:r>
          </a:p>
          <a:p>
            <a:pPr algn="just"/>
            <a:r>
              <a:rPr lang="el-GR" b="1" dirty="0" smtClean="0"/>
              <a:t>Σήμερα το πατερναλιστικό πρότυπο τείνει </a:t>
            </a:r>
            <a:r>
              <a:rPr lang="el-GR" b="1" dirty="0"/>
              <a:t>πλέον διεθνώς </a:t>
            </a:r>
            <a:r>
              <a:rPr lang="el-GR" b="1" dirty="0" err="1"/>
              <a:t>ν΄</a:t>
            </a:r>
            <a:r>
              <a:rPr lang="el-GR" b="1" dirty="0"/>
              <a:t> αντικατασταθεί από το πρότυπο της </a:t>
            </a:r>
            <a:r>
              <a:rPr lang="en-US" b="1" dirty="0"/>
              <a:t>informed </a:t>
            </a:r>
            <a:r>
              <a:rPr lang="en-US" b="1" dirty="0" smtClean="0"/>
              <a:t>consent</a:t>
            </a:r>
            <a:r>
              <a:rPr lang="el-GR" b="1" dirty="0" smtClean="0"/>
              <a:t>,</a:t>
            </a:r>
            <a:r>
              <a:rPr lang="en-US" b="1" dirty="0" smtClean="0"/>
              <a:t> </a:t>
            </a:r>
            <a:r>
              <a:rPr lang="el-GR" b="1" dirty="0"/>
              <a:t>ή συναίνεσης ύστερα από ενημέρωση</a:t>
            </a:r>
            <a:r>
              <a:rPr lang="el-GR" dirty="0" smtClean="0"/>
              <a:t>.</a:t>
            </a:r>
          </a:p>
          <a:p>
            <a:pPr algn="just"/>
            <a:r>
              <a:rPr lang="el-GR" b="1" dirty="0"/>
              <a:t>Το νέο πρότυπο της συναίνεσης μετά από ενημέρωση » εμφανίσθηκε αρχικά σε κώδικες δεοντολογίας που αφορούσαν τις κλινικές δοκιμές (κώδικες Νυρεμβέργης Διακήρυξη  του Ελσίνκι </a:t>
            </a:r>
            <a:r>
              <a:rPr lang="el-GR" b="1" dirty="0" smtClean="0"/>
              <a:t>) </a:t>
            </a:r>
            <a:r>
              <a:rPr lang="el-GR" b="1" dirty="0"/>
              <a:t>. Βαθμιαία όμως η ισχύς του αναγνωρίστηκε σε όλες τις περιοχές της Ιατρικής.</a:t>
            </a:r>
            <a:endParaRPr lang="el-GR" dirty="0"/>
          </a:p>
          <a:p>
            <a:pPr algn="just"/>
            <a:r>
              <a:rPr lang="el-GR" b="1" dirty="0"/>
              <a:t>Η υποχρέωση του γιατρού να μην ενεργεί ιατρικές πράξεις χωρίς τη συναίνεση  του ασθενούς, καθώς και η υποχρέωση του να του παρέχει κάθε αναγκαία σχετική πληροφορία αποτυπώνονται και στην Ευρωπαϊκή σύμβαση για τα ανθρώπινα δικαιώματα  και την </a:t>
            </a:r>
            <a:r>
              <a:rPr lang="el-GR" b="1" dirty="0" err="1"/>
              <a:t>Βιοϊατρική</a:t>
            </a:r>
            <a:r>
              <a:rPr lang="el-GR" b="1" dirty="0"/>
              <a:t> </a:t>
            </a:r>
            <a:r>
              <a:rPr lang="el-GR" b="1" dirty="0" smtClean="0"/>
              <a:t>(Οβιέδο </a:t>
            </a:r>
            <a:r>
              <a:rPr lang="el-GR" b="1" dirty="0"/>
              <a:t>1997) που ισχύει και στην Ελλάδα μέσω των άρθρων 5-10 του ν. 2619\1998). </a:t>
            </a:r>
            <a:endParaRPr lang="el-GR" dirty="0">
              <a:latin typeface="Comic Sans MS" pitchFamily="66"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Σύμφωνα με το </a:t>
            </a:r>
            <a:r>
              <a:rPr lang="el-GR" dirty="0"/>
              <a:t>άρθρο 12 παρ. 3 α του ΚΙΔ (που είναι ανάλογο με το προαναφερθέν άρθρο 8 της Σύμβασης του </a:t>
            </a:r>
            <a:r>
              <a:rPr lang="el-GR" dirty="0" smtClean="0"/>
              <a:t>Οβιέδο αν υπάρχει επείγουσα περίπτωση </a:t>
            </a:r>
            <a:r>
              <a:rPr lang="el-GR" b="1" dirty="0" smtClean="0"/>
              <a:t> </a:t>
            </a:r>
            <a:r>
              <a:rPr lang="el-GR" dirty="0" smtClean="0"/>
              <a:t>στην οποία δεν μπορεί να </a:t>
            </a:r>
            <a:r>
              <a:rPr lang="el-GR" dirty="0"/>
              <a:t>ληφθεί κατάλληλη συναίνεση και συντρέχει άμεση ,απόλυτη και κατεπείγουσα ανάγκη παροχής ιατρικής φροντίδας</a:t>
            </a:r>
            <a:r>
              <a:rPr lang="el-GR" dirty="0">
                <a:solidFill>
                  <a:srgbClr val="FF0000"/>
                </a:solidFill>
              </a:rPr>
              <a:t>, ο ιατρός δεν υποχρεούται να λάβει συναίνεση και προβαίνει άμεσα στην ιατρική πράξη.</a:t>
            </a:r>
            <a:r>
              <a:rPr lang="el-GR" dirty="0"/>
              <a:t> </a:t>
            </a:r>
            <a:r>
              <a:rPr lang="el-GR" b="1" dirty="0" smtClean="0"/>
              <a:t>Αν </a:t>
            </a:r>
            <a:r>
              <a:rPr lang="el-GR" b="1" dirty="0"/>
              <a:t>δεν υπάρχει επείγουσα ανάγκη για να διενεργηθεί η ιατρική πράξη, εφόσον ο ασθενής πρόσκαιρα μόνον αδυνατεί να συναινέσει και είναι ικανός για δικαιοπραξία, </a:t>
            </a:r>
            <a:r>
              <a:rPr lang="el-GR" b="1" dirty="0">
                <a:solidFill>
                  <a:srgbClr val="FF0000"/>
                </a:solidFill>
              </a:rPr>
              <a:t>η ιατρική πράξη πρέπει να αναβληθεί </a:t>
            </a:r>
            <a:r>
              <a:rPr lang="el-GR" b="1" dirty="0"/>
              <a:t>εωσότου ο ασθενής ανακτήσει τις αισθήσεις του και μπορεί να ενημερωθεί και να συναινέσει ο ίδιος.</a:t>
            </a:r>
            <a:endParaRPr lang="el-GR" dirty="0"/>
          </a:p>
        </p:txBody>
      </p:sp>
    </p:spTree>
    <p:extLst>
      <p:ext uri="{BB962C8B-B14F-4D97-AF65-F5344CB8AC3E}">
        <p14:creationId xmlns:p14="http://schemas.microsoft.com/office/powerpoint/2010/main" val="4771010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b="1" dirty="0"/>
              <a:t>Στην περίπτωση ,όμως, που ο ασθενής δε μπορεί να ενημερωθεί και να συναινέσει αυτοπροσώπως </a:t>
            </a:r>
            <a:r>
              <a:rPr lang="el-GR" b="1" u="sng" dirty="0"/>
              <a:t>και η αδυναμία αυτή αποκτήσει μόνιμο χαρακτήρα , </a:t>
            </a:r>
            <a:r>
              <a:rPr lang="el-GR" b="1" dirty="0"/>
              <a:t>τότε θα εφαρμοστεί το άρθρο 12 παρ. 2β) </a:t>
            </a:r>
            <a:r>
              <a:rPr lang="el-GR" b="1" dirty="0" err="1"/>
              <a:t>ββ</a:t>
            </a:r>
            <a:r>
              <a:rPr lang="el-GR" b="1" dirty="0"/>
              <a:t> του ΚΙΔ για την έλλειψη ικανότητας για συναίνεση.</a:t>
            </a:r>
            <a:r>
              <a:rPr lang="el-GR" dirty="0"/>
              <a:t> </a:t>
            </a:r>
            <a:r>
              <a:rPr lang="el-GR" b="1" u="sng" dirty="0"/>
              <a:t>Συνεπώς, είτε θα διοριστεί δικαστικός συμπαραστάτης, είτε αν ο τελευταίος δεν υπάρχει, θα συναινέσουν οι οικείοι του ασθενούς</a:t>
            </a:r>
            <a:r>
              <a:rPr lang="el-GR" b="1" dirty="0"/>
              <a:t>.</a:t>
            </a:r>
            <a:r>
              <a:rPr lang="el-GR" dirty="0"/>
              <a:t> </a:t>
            </a:r>
          </a:p>
        </p:txBody>
      </p:sp>
    </p:spTree>
    <p:extLst>
      <p:ext uri="{BB962C8B-B14F-4D97-AF65-F5344CB8AC3E}">
        <p14:creationId xmlns:p14="http://schemas.microsoft.com/office/powerpoint/2010/main" val="832667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b="1" u="sng" dirty="0" smtClean="0"/>
              <a:t>Το ζήτημα της </a:t>
            </a:r>
            <a:r>
              <a:rPr lang="el-GR" b="1" u="sng" dirty="0" smtClean="0"/>
              <a:t>«</a:t>
            </a:r>
            <a:r>
              <a:rPr lang="el-GR" b="1" u="sng" dirty="0" err="1" smtClean="0">
                <a:solidFill>
                  <a:srgbClr val="FF0000"/>
                </a:solidFill>
              </a:rPr>
              <a:t>εικαζομένης</a:t>
            </a:r>
            <a:r>
              <a:rPr lang="el-GR" b="1" u="sng" dirty="0" smtClean="0">
                <a:solidFill>
                  <a:srgbClr val="FF0000"/>
                </a:solidFill>
              </a:rPr>
              <a:t> συναίνεσης» </a:t>
            </a:r>
            <a:r>
              <a:rPr lang="el-GR" b="1" u="sng" dirty="0" smtClean="0"/>
              <a:t>του ασθενούς.</a:t>
            </a:r>
          </a:p>
          <a:p>
            <a:r>
              <a:rPr lang="el-GR" dirty="0" smtClean="0"/>
              <a:t>Αυτή εκφράζει </a:t>
            </a:r>
            <a:r>
              <a:rPr lang="el-GR" dirty="0"/>
              <a:t>την </a:t>
            </a:r>
            <a:r>
              <a:rPr lang="el-GR" i="1" dirty="0"/>
              <a:t>υποκειμενική </a:t>
            </a:r>
            <a:r>
              <a:rPr lang="el-GR" dirty="0"/>
              <a:t>βούληση του ασθενούς, </a:t>
            </a:r>
            <a:r>
              <a:rPr lang="el-GR" u="sng" dirty="0" err="1"/>
              <a:t>ό,τι</a:t>
            </a:r>
            <a:r>
              <a:rPr lang="el-GR" u="sng" dirty="0"/>
              <a:t> δηλαδή θα είχε αποφασίσει εάν ήταν σε θέση να το πράξει, ακόμη κι αν αυτό δεν ανταποκρινόταν </a:t>
            </a:r>
            <a:r>
              <a:rPr lang="el-GR" i="1" u="sng" dirty="0"/>
              <a:t>αντικειμενικά </a:t>
            </a:r>
            <a:r>
              <a:rPr lang="el-GR" u="sng" dirty="0"/>
              <a:t>στο «αληθές συμφέρον» του </a:t>
            </a:r>
            <a:r>
              <a:rPr lang="el-GR" dirty="0"/>
              <a:t>(λόγου χάρη να μην υποβληθεί καθόλου σε θεραπευτική αγωγή). </a:t>
            </a:r>
            <a:r>
              <a:rPr lang="el-GR" b="1" dirty="0"/>
              <a:t>Υπό το πρίσμα των διατάξεων του ΚΙΔ (άρθρο 12), </a:t>
            </a:r>
            <a:r>
              <a:rPr lang="el-GR" b="1" dirty="0" smtClean="0"/>
              <a:t>παρατηρείται ότι ουδεμία </a:t>
            </a:r>
            <a:r>
              <a:rPr lang="el-GR" b="1" dirty="0"/>
              <a:t>μνεία ποιείται περί «εικαζόμενης συναίνεσης» και συμφέροντος της υγείας του πάσχοντος.</a:t>
            </a:r>
            <a:r>
              <a:rPr lang="el-GR" dirty="0"/>
              <a:t> </a:t>
            </a:r>
            <a:r>
              <a:rPr lang="el-GR" b="1" dirty="0"/>
              <a:t>Αντίθετα, αναφέρεται ότι οι οικείοι συναινούν, ωσάν να εκφράζουν τη δική τους βούληση κάθε φορά</a:t>
            </a:r>
            <a:endParaRPr lang="el-GR" dirty="0"/>
          </a:p>
        </p:txBody>
      </p:sp>
    </p:spTree>
    <p:extLst>
      <p:ext uri="{BB962C8B-B14F-4D97-AF65-F5344CB8AC3E}">
        <p14:creationId xmlns:p14="http://schemas.microsoft.com/office/powerpoint/2010/main" val="15904747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Autofit/>
          </a:bodyPr>
          <a:lstStyle/>
          <a:p>
            <a:r>
              <a:rPr lang="el-GR" sz="2000" b="1" dirty="0" smtClean="0"/>
              <a:t>Όμως οι οικείοι έστω </a:t>
            </a:r>
            <a:r>
              <a:rPr lang="el-GR" sz="2000" b="1" dirty="0"/>
              <a:t>και ενδόμυχα, </a:t>
            </a:r>
            <a:r>
              <a:rPr lang="el-GR" sz="2000" b="1" dirty="0" smtClean="0"/>
              <a:t>εξωτερικεύουν </a:t>
            </a:r>
            <a:r>
              <a:rPr lang="el-GR" sz="2000" b="1" dirty="0"/>
              <a:t>αυτό που οι ίδιοι θεωρούν ορθό με βάση τις δικές τους αμιγώς υποκειμενικές αντιλήψεις και πεποιθήσεις.</a:t>
            </a:r>
            <a:r>
              <a:rPr lang="el-GR" sz="2000" dirty="0"/>
              <a:t> </a:t>
            </a:r>
            <a:endParaRPr lang="el-GR" sz="2000" dirty="0" smtClean="0"/>
          </a:p>
          <a:p>
            <a:r>
              <a:rPr lang="el-GR" sz="2000" b="1" dirty="0" smtClean="0"/>
              <a:t>Υπάρχει περίπτωση  </a:t>
            </a:r>
            <a:r>
              <a:rPr lang="el-GR" sz="2000" b="1" dirty="0"/>
              <a:t>ο ιατρός είναι σε θέση να γνωρίζει επιθυμίες του ασθενούς που είχαν εκφρασθεί πριν αυτός καταστεί ανίκανος να συναινεί, είτε εγγράφως είτε προφορικά, με τις οποίες όμως διαφωνούν οι συγγενείς.</a:t>
            </a:r>
            <a:r>
              <a:rPr lang="el-GR" sz="2000" dirty="0"/>
              <a:t> </a:t>
            </a:r>
            <a:r>
              <a:rPr lang="el-GR" sz="2000" b="1" dirty="0" smtClean="0"/>
              <a:t>Αξίζει </a:t>
            </a:r>
            <a:r>
              <a:rPr lang="el-GR" sz="2000" b="1" dirty="0"/>
              <a:t>να σημειωθεί ότι το τελευταίο προβλέπει τόσο ο ΚΙΔ (άρθ. 29 παρ. 2), όσο και η Σύμβαση του Οβιέδο (άρθ. 9),</a:t>
            </a:r>
            <a:r>
              <a:rPr lang="el-GR" sz="2000" dirty="0"/>
              <a:t> </a:t>
            </a:r>
            <a:r>
              <a:rPr lang="el-GR" sz="2000" b="1" dirty="0"/>
              <a:t>χωρίς όμως να διευκρινίζουν τις συναφείς έννομες συνέπειες.</a:t>
            </a:r>
            <a:r>
              <a:rPr lang="el-GR" sz="2000" dirty="0"/>
              <a:t> </a:t>
            </a:r>
            <a:r>
              <a:rPr lang="el-GR" sz="2000" b="1" dirty="0"/>
              <a:t>Αυτό είναι το ζήτημα  των λεγόμενων </a:t>
            </a:r>
            <a:r>
              <a:rPr lang="el-GR" sz="2000" b="1" dirty="0">
                <a:solidFill>
                  <a:srgbClr val="FF0000"/>
                </a:solidFill>
              </a:rPr>
              <a:t>«προγενέστερων οδηγιών» </a:t>
            </a:r>
            <a:r>
              <a:rPr lang="el-GR" sz="2000" b="1" dirty="0"/>
              <a:t>(</a:t>
            </a:r>
            <a:r>
              <a:rPr lang="el-GR" sz="2000" b="1" dirty="0" err="1"/>
              <a:t>advance</a:t>
            </a:r>
            <a:r>
              <a:rPr lang="el-GR" sz="2000" b="1" dirty="0"/>
              <a:t> </a:t>
            </a:r>
            <a:r>
              <a:rPr lang="el-GR" sz="2000" b="1" dirty="0" err="1"/>
              <a:t>directives</a:t>
            </a:r>
            <a:r>
              <a:rPr lang="el-GR" sz="2000" b="1" dirty="0"/>
              <a:t>).</a:t>
            </a:r>
            <a:r>
              <a:rPr lang="el-GR" sz="2000" dirty="0"/>
              <a:t> </a:t>
            </a:r>
          </a:p>
        </p:txBody>
      </p:sp>
    </p:spTree>
    <p:extLst>
      <p:ext uri="{BB962C8B-B14F-4D97-AF65-F5344CB8AC3E}">
        <p14:creationId xmlns:p14="http://schemas.microsoft.com/office/powerpoint/2010/main" val="32843847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b="1" dirty="0"/>
              <a:t>Από νομική άποψη ο ιατρός δεν μπορεί να αμφισβητήσει την εξουσία των νόμιμων αντιπροσώπων κατά τη λήψη των αποφάσεων. </a:t>
            </a:r>
            <a:r>
              <a:rPr lang="el-GR" b="1" u="sng" dirty="0"/>
              <a:t>Έχει όμως ηθικό καθήκον να συζητήσει μαζί τους τις επιθυμίες του ασθενούς, σε μια προσπάθεια εξομάλυνσης των διαφωνιών, ανεξάρτητα από την άποψη περί της θεραπείας που υιοθετεί ο ίδιος. Αν, πάντως, επί πλέον, συμφωνεί και αυτός με τις επιθυμίες του ασθενούς, έχει δικαίωμα να αποσυρθεί από την φροντίδα του, ώστε να την αναλάβει άλλος ιατρός</a:t>
            </a:r>
            <a:r>
              <a:rPr lang="el-GR" u="sng" dirty="0"/>
              <a:t>. </a:t>
            </a:r>
          </a:p>
          <a:p>
            <a:endParaRPr lang="el-GR" u="sng" dirty="0"/>
          </a:p>
        </p:txBody>
      </p:sp>
    </p:spTree>
    <p:extLst>
      <p:ext uri="{BB962C8B-B14F-4D97-AF65-F5344CB8AC3E}">
        <p14:creationId xmlns:p14="http://schemas.microsoft.com/office/powerpoint/2010/main" val="41711603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260648"/>
            <a:ext cx="7498080" cy="1143000"/>
          </a:xfrm>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2 - Θέση περιεχομένου"/>
          <p:cNvSpPr>
            <a:spLocks noGrp="1"/>
          </p:cNvSpPr>
          <p:nvPr>
            <p:ph idx="1"/>
          </p:nvPr>
        </p:nvSpPr>
        <p:spPr>
          <a:xfrm>
            <a:off x="1435608" y="1447800"/>
            <a:ext cx="7498080" cy="5293568"/>
          </a:xfrm>
        </p:spPr>
        <p:txBody>
          <a:bodyPr>
            <a:normAutofit/>
          </a:bodyPr>
          <a:lstStyle/>
          <a:p>
            <a:r>
              <a:rPr lang="el-GR" b="1" u="sng" dirty="0"/>
              <a:t>ΆΡΝΗΣΗ </a:t>
            </a:r>
            <a:r>
              <a:rPr lang="el-GR" b="1" u="sng" dirty="0" smtClean="0"/>
              <a:t>ΣΥΝΑΙΝΕΣΗΣ</a:t>
            </a:r>
          </a:p>
          <a:p>
            <a:r>
              <a:rPr lang="el-GR" b="1" dirty="0" smtClean="0"/>
              <a:t>1. </a:t>
            </a:r>
            <a:r>
              <a:rPr lang="el-GR" b="1" dirty="0"/>
              <a:t>Άρνηση της συναίνεσης από τον τρίτο δικαιούχο της </a:t>
            </a:r>
            <a:r>
              <a:rPr lang="el-GR" b="1" dirty="0" smtClean="0"/>
              <a:t>συναίνεσης</a:t>
            </a:r>
          </a:p>
          <a:p>
            <a:r>
              <a:rPr lang="el-GR" sz="2400" b="1" dirty="0" smtClean="0"/>
              <a:t>α)</a:t>
            </a:r>
            <a:r>
              <a:rPr lang="el-GR" sz="2400" b="1" dirty="0"/>
              <a:t> </a:t>
            </a:r>
            <a:r>
              <a:rPr lang="el-GR" sz="2400" b="1" dirty="0" smtClean="0"/>
              <a:t>Όταν </a:t>
            </a:r>
            <a:r>
              <a:rPr lang="el-GR" sz="2400" b="1" dirty="0"/>
              <a:t>δημιουργείται </a:t>
            </a:r>
            <a:r>
              <a:rPr lang="el-GR" sz="2400" b="1" dirty="0">
                <a:solidFill>
                  <a:srgbClr val="FF0000"/>
                </a:solidFill>
              </a:rPr>
              <a:t>κίνδυνος ζωής ή σοβαρής Βλάβης της υγείας του ασθενούς</a:t>
            </a:r>
            <a:r>
              <a:rPr lang="el-GR" sz="2400" b="1" dirty="0"/>
              <a:t>, </a:t>
            </a:r>
            <a:r>
              <a:rPr lang="el-GR" sz="2400" b="1" dirty="0" smtClean="0"/>
              <a:t>εφαρμόζεται  </a:t>
            </a:r>
            <a:r>
              <a:rPr lang="el-GR" sz="2400" b="1" dirty="0"/>
              <a:t>το 12 § 3 γ ΚΙΔ</a:t>
            </a:r>
            <a:r>
              <a:rPr lang="el-GR" sz="2400" dirty="0"/>
              <a:t>. </a:t>
            </a:r>
          </a:p>
          <a:p>
            <a:r>
              <a:rPr lang="el-GR" sz="2400" b="1" dirty="0" smtClean="0"/>
              <a:t>β) Υποστηρίζεται και η άποψη ότι ο γιατρός μπορεί να προσφύγει στον Εισαγγελέα Πρωτοδικών και να ζητήσει την χορήγηση άδειας σύμφωνα με το άρθρο 1534ΑΚ, για τη διενέργεια της αναγκαίας ιατρικής πράξης. </a:t>
            </a:r>
            <a:endParaRPr lang="el-GR" sz="2400"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259632" y="404664"/>
            <a:ext cx="7674056" cy="6120680"/>
          </a:xfrm>
        </p:spPr>
        <p:txBody>
          <a:bodyPr>
            <a:normAutofit lnSpcReduction="10000"/>
          </a:bodyPr>
          <a:lstStyle/>
          <a:p>
            <a:pPr marL="90488" indent="-7938" algn="just"/>
            <a:r>
              <a:rPr lang="el-GR" sz="2400" b="1" dirty="0" smtClean="0"/>
              <a:t>2. </a:t>
            </a:r>
            <a:r>
              <a:rPr lang="el-GR" b="1" dirty="0"/>
              <a:t>Άρνηση της συναίνεσης από τον </a:t>
            </a:r>
            <a:r>
              <a:rPr lang="el-GR" b="1" dirty="0" smtClean="0"/>
              <a:t>ασθενή </a:t>
            </a:r>
            <a:r>
              <a:rPr lang="el-GR" b="1" dirty="0"/>
              <a:t>που διαθέτει ικανότητα </a:t>
            </a:r>
            <a:r>
              <a:rPr lang="el-GR" b="1" dirty="0" smtClean="0"/>
              <a:t>συναίνεσης</a:t>
            </a:r>
          </a:p>
          <a:p>
            <a:pPr marL="90488" indent="-7938" algn="just"/>
            <a:r>
              <a:rPr lang="el-GR" sz="2400" b="1" dirty="0"/>
              <a:t>Ο κανόνας ότι για κάθε ιατρική πράξη απαιτείται η συναίνεση του ασθενούς δεν </a:t>
            </a:r>
            <a:r>
              <a:rPr lang="el-GR" sz="2400" b="1" i="1" dirty="0"/>
              <a:t>κάμπτεται,</a:t>
            </a:r>
            <a:r>
              <a:rPr lang="el-GR" sz="2400" b="1" dirty="0"/>
              <a:t> όταν ο ασθενής αρνείται να συναινέσει, ακόμη και αν η παράλειψη της σχετικής ιατρικής πράξης συνεπάγεται άμεσο και σοβαρό κίνδυνο για τη ζωή και την υγεία του</a:t>
            </a:r>
            <a:r>
              <a:rPr lang="el-GR" sz="2400" b="1" dirty="0" smtClean="0"/>
              <a:t>.</a:t>
            </a:r>
            <a:r>
              <a:rPr lang="el-GR" sz="2400" b="1" dirty="0"/>
              <a:t> </a:t>
            </a:r>
            <a:r>
              <a:rPr lang="el-GR" sz="2400" b="1" u="sng" dirty="0">
                <a:solidFill>
                  <a:srgbClr val="FF0000"/>
                </a:solidFill>
              </a:rPr>
              <a:t>ο ασθενής δεν μπορεί να υποχρεωθεί να υποβληθεί ακόμη και σε μια σωτήρια για τη ζωή του ιατρική πράξη αντίθετα με τη βούλησή του, αφού η περίπτωση αυτή πουθενά στο νόμο δεν προβλέπεται ως εξαίρεση στον κανόνα ότι για κάθε ιατρική πράξη απαιτείται η συναίνεση του ασθενούς</a:t>
            </a:r>
            <a:r>
              <a:rPr lang="el-GR" sz="2400" b="1" u="sng" dirty="0"/>
              <a:t>.</a:t>
            </a:r>
            <a:r>
              <a:rPr lang="el-GR" sz="2400" dirty="0"/>
              <a:t> </a:t>
            </a:r>
            <a:r>
              <a:rPr lang="el-GR" sz="2400" b="1" dirty="0"/>
              <a:t>Εξαίρεση προβλέπεται μόνο όταν υπάρχει απόπειρα αυτοκτονίας (άρθρ. 12 § 3 Β). </a:t>
            </a:r>
            <a:endParaRPr lang="el-GR" sz="2400" b="1" u="sng"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b="1" u="sng" dirty="0"/>
              <a:t>ΛΟΙΠΕΣ ΠΡΟΫΠΟΘΕΣΕΙΣ</a:t>
            </a:r>
            <a:r>
              <a:rPr lang="el-GR" b="1" i="1" u="sng" dirty="0"/>
              <a:t> </a:t>
            </a:r>
            <a:r>
              <a:rPr lang="el-GR" b="1" u="sng" dirty="0"/>
              <a:t>ΕΓΚΥΡΟΤΗΤΑΣ ΣΥΝΑΙΝΕΣΗΣ -ΤΥΠΟΣ</a:t>
            </a:r>
            <a:r>
              <a:rPr lang="el-GR" b="1" i="1" u="sng" dirty="0"/>
              <a:t> </a:t>
            </a:r>
            <a:endParaRPr lang="el-GR" b="1" i="1" u="sng" dirty="0" smtClean="0"/>
          </a:p>
          <a:p>
            <a:r>
              <a:rPr lang="el-GR" sz="2400" b="1" dirty="0"/>
              <a:t>Η συναίνεση και η ενημέρωση καταρχήν δεν υποβάλλονται σε </a:t>
            </a:r>
            <a:r>
              <a:rPr lang="el-GR" sz="2400" b="1" dirty="0" smtClean="0"/>
              <a:t>τύπο</a:t>
            </a:r>
          </a:p>
          <a:p>
            <a:r>
              <a:rPr lang="el-GR" sz="2400" dirty="0"/>
              <a:t>Σε πολλές περιπτώσεις ιατρικής αγωγής, και στη χώρα μας πλέον έχει καθιερωθεί να υπογράφει ο ασθενής ένα </a:t>
            </a:r>
            <a:r>
              <a:rPr lang="el-GR" sz="2400" b="1" dirty="0"/>
              <a:t>«έντυπο συναίνεσης και ενημέρωσης»,</a:t>
            </a:r>
            <a:r>
              <a:rPr lang="el-GR" sz="2400" dirty="0"/>
              <a:t> το οποίο είναι χρήσιμο αποδεικτικά, όχι όμως και πανάκεια. Ένα έντυπο απολύτως συνοπτικό, όπου ο ασθενής απλώς δηλώνει ότι «έλαβε γνώση των κινδύνων και συναινεί» δεν έχει προφανώς καμιά αξία, όπως και ένα εκτενές έντυπο, γραμμένο σε γλώσσα μη κατανοητή από τον ασθενή ή γεμάτο ιατρικούς όρους</a:t>
            </a:r>
          </a:p>
        </p:txBody>
      </p:sp>
    </p:spTree>
    <p:extLst>
      <p:ext uri="{BB962C8B-B14F-4D97-AF65-F5344CB8AC3E}">
        <p14:creationId xmlns:p14="http://schemas.microsoft.com/office/powerpoint/2010/main" val="13954933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lstStyle/>
          <a:p>
            <a:r>
              <a:rPr lang="el-GR" b="1" dirty="0"/>
              <a:t>Δεν είναι νόμιμη επίσης η «εν λευκώ» εξουσιοδότηση του ασθενή προς τον γιατρό του τύπου </a:t>
            </a:r>
            <a:r>
              <a:rPr lang="el-GR" b="1" dirty="0" err="1"/>
              <a:t>π.χ</a:t>
            </a:r>
            <a:r>
              <a:rPr lang="el-GR" b="1" dirty="0"/>
              <a:t> «ο υπογεγραμμένος… εξουσιοδοτώ σήμερα τον.. όπως ενεργήσει κάθε επέμβαση που κρίνεται σκόπιμη σύμφωνα με την κατάσταση της υγείας μου…». Τέτοια εξουσιοδότηση πάσχει από προφανή ακυρότητα.</a:t>
            </a:r>
            <a:r>
              <a:rPr lang="el-GR" dirty="0"/>
              <a:t> </a:t>
            </a:r>
          </a:p>
        </p:txBody>
      </p:sp>
    </p:spTree>
    <p:extLst>
      <p:ext uri="{BB962C8B-B14F-4D97-AF65-F5344CB8AC3E}">
        <p14:creationId xmlns:p14="http://schemas.microsoft.com/office/powerpoint/2010/main" val="37572490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sz="2200" dirty="0">
                <a:solidFill>
                  <a:prstClr val="black"/>
                </a:solidFill>
                <a:ea typeface="+mn-ea"/>
                <a:cs typeface="+mn-cs"/>
              </a:rPr>
              <a:t>Η ΣΥΝΑΙΝΕΣΗ ΤΟΥ ΕΝΗΜΕΡΩΜΕΝΟΥ ΑΣΘΕΝΟΥΣ (ΑΡΘΡ.12 Κ.Ι.Δ)</a:t>
            </a:r>
            <a:br>
              <a:rPr lang="el-GR" sz="22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Σε </a:t>
            </a:r>
            <a:r>
              <a:rPr lang="el-GR" dirty="0"/>
              <a:t>σχέση με ορισμένες ιατρικές πράξεις, όπως αυτές της υποβοηθούμενης αναπαραγωγής (βλ. ΑΚ 1456), </a:t>
            </a:r>
            <a:r>
              <a:rPr lang="el-GR" b="1" dirty="0"/>
              <a:t>οι μεταμοσχεύσεις (</a:t>
            </a:r>
            <a:r>
              <a:rPr lang="el-GR" dirty="0"/>
              <a:t>άρθρο 8 § 4 Ν 3984/2011) </a:t>
            </a:r>
            <a:r>
              <a:rPr lang="el-GR" b="1" dirty="0"/>
              <a:t>και οι σχετικές με την ιατρική έρευνα</a:t>
            </a:r>
            <a:r>
              <a:rPr lang="el-GR" dirty="0"/>
              <a:t> (άρθρ. 17 § 1.ίν Σύμβασης Οβιέδο και Οδηγία 2001/20/ΕΚ «για την προσέγγιση των διατάξεων των κρατών-μελών όσον αφορά την εφαρμογή της ορθής κλινικής πρακτικής κατά τις κλινικές δοκιμές φαρμάκων προοριζόμενων για τον άνθρωπο» που ενσωματώθηκε στο ελληνικό δίκαιο με την ΥΑ ΔΥΓ3/89292/31.12.2003, άρθρ. 3 § 1 </a:t>
            </a:r>
            <a:r>
              <a:rPr lang="el-GR" dirty="0" err="1"/>
              <a:t>στοιχ</a:t>
            </a:r>
            <a:r>
              <a:rPr lang="el-GR" dirty="0"/>
              <a:t>. δ)., </a:t>
            </a:r>
            <a:r>
              <a:rPr lang="el-GR" b="1" dirty="0"/>
              <a:t>η συναίνεση παρέχεται εγγράφως.</a:t>
            </a:r>
            <a:endParaRPr lang="el-GR" dirty="0"/>
          </a:p>
          <a:p>
            <a:r>
              <a:rPr lang="el-GR" b="1" dirty="0"/>
              <a:t> </a:t>
            </a:r>
            <a:endParaRPr lang="el-GR" dirty="0"/>
          </a:p>
          <a:p>
            <a:endParaRPr lang="el-GR" dirty="0"/>
          </a:p>
        </p:txBody>
      </p:sp>
    </p:spTree>
    <p:extLst>
      <p:ext uri="{BB962C8B-B14F-4D97-AF65-F5344CB8AC3E}">
        <p14:creationId xmlns:p14="http://schemas.microsoft.com/office/powerpoint/2010/main" val="161854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el-GR" sz="3600" dirty="0">
                <a:latin typeface="+mj-lt"/>
              </a:rPr>
              <a:t>Υποχρέωση</a:t>
            </a:r>
            <a:r>
              <a:rPr lang="el-GR" sz="3600" dirty="0"/>
              <a:t> ενημέρωσης του ασθενούς (άρ.11 ΚΙΔ)</a:t>
            </a:r>
          </a:p>
        </p:txBody>
      </p:sp>
      <p:sp>
        <p:nvSpPr>
          <p:cNvPr id="4" name="Θέση περιεχομένου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l-GR" sz="2400" b="1" dirty="0" smtClean="0"/>
          </a:p>
          <a:p>
            <a:pPr lvl="0"/>
            <a:r>
              <a:rPr lang="el-GR" sz="3100" b="1" dirty="0">
                <a:solidFill>
                  <a:prstClr val="black"/>
                </a:solidFill>
              </a:rPr>
              <a:t>Για 1</a:t>
            </a:r>
            <a:r>
              <a:rPr lang="el-GR" sz="3100" b="1" baseline="30000" dirty="0">
                <a:solidFill>
                  <a:prstClr val="black"/>
                </a:solidFill>
              </a:rPr>
              <a:t>η</a:t>
            </a:r>
            <a:r>
              <a:rPr lang="el-GR" sz="3100" b="1" dirty="0">
                <a:solidFill>
                  <a:prstClr val="black"/>
                </a:solidFill>
              </a:rPr>
              <a:t> φορά στο ελληνικό δίκαιο θεσμοθετήθηκε από το </a:t>
            </a:r>
            <a:r>
              <a:rPr lang="el-GR" sz="3100" b="1" dirty="0" err="1">
                <a:solidFill>
                  <a:prstClr val="black"/>
                </a:solidFill>
              </a:rPr>
              <a:t>άρ</a:t>
            </a:r>
            <a:r>
              <a:rPr lang="el-GR" sz="3100" b="1" dirty="0">
                <a:solidFill>
                  <a:prstClr val="black"/>
                </a:solidFill>
              </a:rPr>
              <a:t>. 47</a:t>
            </a:r>
            <a:r>
              <a:rPr lang="el-GR" sz="3100" b="1" dirty="0">
                <a:solidFill>
                  <a:prstClr val="black"/>
                </a:solidFill>
                <a:cs typeface="Arial"/>
              </a:rPr>
              <a:t>§4 του ν. 2071/1992, όπου γίνεται αναφορά για </a:t>
            </a:r>
            <a:r>
              <a:rPr lang="el-GR" sz="3100" b="1" u="sng" dirty="0">
                <a:solidFill>
                  <a:prstClr val="black"/>
                </a:solidFill>
                <a:cs typeface="Arial"/>
              </a:rPr>
              <a:t>δικαίωμα</a:t>
            </a:r>
            <a:r>
              <a:rPr lang="el-GR" sz="3100" b="1" dirty="0">
                <a:solidFill>
                  <a:prstClr val="black"/>
                </a:solidFill>
                <a:cs typeface="Arial"/>
              </a:rPr>
              <a:t> του νοσοκομειακού ασθενούς να λαμβάνει κάθε πληροφορία που αφορά την κατάστασή του</a:t>
            </a:r>
            <a:r>
              <a:rPr lang="el-GR" sz="2800" dirty="0">
                <a:solidFill>
                  <a:prstClr val="black"/>
                </a:solidFill>
                <a:cs typeface="Arial"/>
              </a:rPr>
              <a:t>.</a:t>
            </a:r>
          </a:p>
          <a:p>
            <a:r>
              <a:rPr lang="el-GR" sz="2800" b="1" dirty="0" smtClean="0"/>
              <a:t>Ο κώδικας ιατρικής δεοντολογίας επανέλαβε </a:t>
            </a:r>
            <a:r>
              <a:rPr lang="el-GR" sz="2800" b="1" dirty="0"/>
              <a:t>ουσιαστικά </a:t>
            </a:r>
            <a:r>
              <a:rPr lang="el-GR" sz="2800" b="1" dirty="0" smtClean="0"/>
              <a:t>τις ρυθμίσεις </a:t>
            </a:r>
            <a:r>
              <a:rPr lang="el-GR" sz="2800" b="1" dirty="0"/>
              <a:t>της σύμβασης του Οβιέδο και </a:t>
            </a:r>
            <a:r>
              <a:rPr lang="el-GR" sz="2800" b="1" dirty="0" err="1" smtClean="0"/>
              <a:t>ρύθμισεδιεξοδικότερα</a:t>
            </a:r>
            <a:r>
              <a:rPr lang="el-GR" sz="2800" b="1" dirty="0" smtClean="0"/>
              <a:t>  </a:t>
            </a:r>
            <a:r>
              <a:rPr lang="el-GR" sz="2800" b="1" dirty="0"/>
              <a:t>τα θέματα της συναίνεσης και της ενημέρωσης του ασθενούς στα άρθρα 11 </a:t>
            </a:r>
            <a:r>
              <a:rPr lang="el-GR" sz="2800" b="1" dirty="0" smtClean="0"/>
              <a:t>για </a:t>
            </a:r>
            <a:r>
              <a:rPr lang="el-GR" sz="2800" b="1" dirty="0"/>
              <a:t>την ενημέρωση και 12 για τη </a:t>
            </a:r>
            <a:r>
              <a:rPr lang="el-GR" sz="2800" b="1" dirty="0" smtClean="0"/>
              <a:t>συναίνεση</a:t>
            </a:r>
          </a:p>
          <a:p>
            <a:pPr lvl="0" algn="just">
              <a:buClr>
                <a:srgbClr val="3891A7"/>
              </a:buClr>
            </a:pPr>
            <a:r>
              <a:rPr lang="el-GR" sz="2800" dirty="0" smtClean="0">
                <a:solidFill>
                  <a:prstClr val="black"/>
                </a:solidFill>
                <a:cs typeface="Arial"/>
              </a:rPr>
              <a:t>Πλέον </a:t>
            </a:r>
            <a:r>
              <a:rPr lang="el-GR" sz="2800" dirty="0">
                <a:solidFill>
                  <a:prstClr val="black"/>
                </a:solidFill>
                <a:cs typeface="Arial"/>
              </a:rPr>
              <a:t>θεμελιώνεται ως </a:t>
            </a:r>
            <a:r>
              <a:rPr lang="el-GR" sz="2800" b="1" u="sng" dirty="0">
                <a:solidFill>
                  <a:prstClr val="black"/>
                </a:solidFill>
                <a:cs typeface="Arial"/>
              </a:rPr>
              <a:t>καθήκον αληθείας του ιατρού</a:t>
            </a:r>
            <a:r>
              <a:rPr lang="el-GR" sz="2800" b="1" dirty="0">
                <a:solidFill>
                  <a:prstClr val="black"/>
                </a:solidFill>
                <a:cs typeface="Arial"/>
              </a:rPr>
              <a:t> </a:t>
            </a:r>
            <a:r>
              <a:rPr lang="el-GR" sz="2800" dirty="0">
                <a:solidFill>
                  <a:prstClr val="black"/>
                </a:solidFill>
                <a:cs typeface="Arial"/>
              </a:rPr>
              <a:t>(</a:t>
            </a:r>
            <a:r>
              <a:rPr lang="el-GR" sz="2800" dirty="0" err="1">
                <a:solidFill>
                  <a:prstClr val="black"/>
                </a:solidFill>
                <a:cs typeface="Arial"/>
              </a:rPr>
              <a:t>άρ</a:t>
            </a:r>
            <a:r>
              <a:rPr lang="el-GR" sz="2800" dirty="0">
                <a:solidFill>
                  <a:prstClr val="black"/>
                </a:solidFill>
                <a:cs typeface="Arial"/>
              </a:rPr>
              <a:t>. 11 ΚΙΔ)</a:t>
            </a:r>
          </a:p>
          <a:p>
            <a:pPr lvl="0" algn="just">
              <a:buClr>
                <a:srgbClr val="3891A7"/>
              </a:buClr>
            </a:pPr>
            <a:r>
              <a:rPr lang="el-GR" sz="2800" b="1" u="sng" dirty="0">
                <a:solidFill>
                  <a:prstClr val="black"/>
                </a:solidFill>
                <a:cs typeface="Arial"/>
              </a:rPr>
              <a:t>Ο μη ορθά ενημερωμένος ασθενής δεν μπορεί να λάβει αποφάσεις για την υγεία του και τη ζωή του.</a:t>
            </a:r>
          </a:p>
          <a:p>
            <a:pPr lvl="0" algn="just">
              <a:buClr>
                <a:srgbClr val="3891A7"/>
              </a:buClr>
            </a:pPr>
            <a:r>
              <a:rPr lang="el-GR" sz="2800" dirty="0">
                <a:solidFill>
                  <a:prstClr val="black"/>
                </a:solidFill>
                <a:cs typeface="Arial"/>
              </a:rPr>
              <a:t>Αφορά το δικαίωμα της </a:t>
            </a:r>
            <a:r>
              <a:rPr lang="el-GR" sz="2800" b="1" dirty="0">
                <a:solidFill>
                  <a:prstClr val="black"/>
                </a:solidFill>
                <a:cs typeface="Arial"/>
              </a:rPr>
              <a:t>ελεύθερης αυτοδιάθεσης </a:t>
            </a:r>
            <a:r>
              <a:rPr lang="el-GR" sz="2800" dirty="0">
                <a:solidFill>
                  <a:prstClr val="black"/>
                </a:solidFill>
                <a:cs typeface="Arial"/>
              </a:rPr>
              <a:t>και το </a:t>
            </a:r>
            <a:r>
              <a:rPr lang="el-GR" sz="2800" b="1" dirty="0">
                <a:solidFill>
                  <a:prstClr val="black"/>
                </a:solidFill>
                <a:cs typeface="Arial"/>
              </a:rPr>
              <a:t>σεβασμό της προσωπικότητας του ασθενούς</a:t>
            </a:r>
          </a:p>
          <a:p>
            <a:endParaRPr lang="el-GR" sz="2800" dirty="0"/>
          </a:p>
        </p:txBody>
      </p:sp>
    </p:spTree>
    <p:extLst>
      <p:ext uri="{BB962C8B-B14F-4D97-AF65-F5344CB8AC3E}">
        <p14:creationId xmlns:p14="http://schemas.microsoft.com/office/powerpoint/2010/main" val="17997449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9632" y="274638"/>
            <a:ext cx="7674056" cy="706090"/>
          </a:xfrm>
        </p:spPr>
        <p:style>
          <a:lnRef idx="2">
            <a:schemeClr val="accent2"/>
          </a:lnRef>
          <a:fillRef idx="1">
            <a:schemeClr val="lt1"/>
          </a:fillRef>
          <a:effectRef idx="0">
            <a:schemeClr val="accent2"/>
          </a:effectRef>
          <a:fontRef idx="minor">
            <a:schemeClr val="dk1"/>
          </a:fontRef>
        </p:style>
        <p:txBody>
          <a:bodyPr>
            <a:normAutofit/>
          </a:bodyPr>
          <a:lstStyle/>
          <a:p>
            <a:pPr algn="ctr"/>
            <a:r>
              <a:rPr lang="el-GR" sz="2800" b="1" dirty="0" smtClean="0">
                <a:solidFill>
                  <a:schemeClr val="tx1"/>
                </a:solidFill>
                <a:latin typeface="Comic Sans MS" pitchFamily="66" charset="0"/>
              </a:rPr>
              <a:t>Πρακτική εφαρμογή</a:t>
            </a:r>
            <a:endParaRPr lang="el-GR" sz="2800" dirty="0">
              <a:solidFill>
                <a:schemeClr val="tx1"/>
              </a:solidFill>
            </a:endParaRPr>
          </a:p>
        </p:txBody>
      </p:sp>
      <p:sp>
        <p:nvSpPr>
          <p:cNvPr id="3" name="2 - Θέση περιεχομένου"/>
          <p:cNvSpPr>
            <a:spLocks noGrp="1"/>
          </p:cNvSpPr>
          <p:nvPr>
            <p:ph idx="1"/>
          </p:nvPr>
        </p:nvSpPr>
        <p:spPr>
          <a:xfrm>
            <a:off x="1259632" y="1052736"/>
            <a:ext cx="7674056" cy="5472608"/>
          </a:xfrm>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marL="0" indent="82550" algn="just">
              <a:buNone/>
            </a:pPr>
            <a:endParaRPr lang="el-GR" sz="2400" dirty="0" smtClean="0">
              <a:latin typeface="Comic Sans MS" pitchFamily="66" charset="0"/>
            </a:endParaRPr>
          </a:p>
          <a:p>
            <a:r>
              <a:rPr lang="el-GR" sz="8000" b="1" dirty="0"/>
              <a:t>Περίπτωση 1</a:t>
            </a:r>
            <a:r>
              <a:rPr lang="el-GR" sz="8000" dirty="0"/>
              <a:t>: Δεκαεπτάχρονη ανήλικη υποβλήθηκε σε επέμβαση αμυγδαλεκτομής σε δημόσιο νοσοκομείο χωρίς να ερωτηθεί ο πατέρας της, με μόνη τη συναίνεση της μητέρας της, η οποία είχε την αποκλειστική επιμέλεια της ανήλικης δυνάμει δικαστικής απόφασης (</a:t>
            </a:r>
            <a:r>
              <a:rPr lang="el-GR" sz="8000" dirty="0" err="1"/>
              <a:t>ΔιατΕισΕφΛαρ</a:t>
            </a:r>
            <a:r>
              <a:rPr lang="el-GR" sz="8000" dirty="0"/>
              <a:t> 92/2011 </a:t>
            </a:r>
            <a:r>
              <a:rPr lang="el-GR" sz="8000" dirty="0" err="1"/>
              <a:t>ΠοινΔικ</a:t>
            </a:r>
            <a:r>
              <a:rPr lang="el-GR" sz="8000" dirty="0"/>
              <a:t> 2011,1303).</a:t>
            </a:r>
            <a:endParaRPr lang="el-GR" sz="8000" dirty="0"/>
          </a:p>
          <a:p>
            <a:r>
              <a:rPr lang="el-GR" sz="8000" b="1" dirty="0"/>
              <a:t>Περίπτωση 2:</a:t>
            </a:r>
            <a:r>
              <a:rPr lang="el-GR" sz="8000" dirty="0"/>
              <a:t> Κατά τη διάρκεια ενός τοκετού με καισαρική τομή διαπιστώνονται ρωγμές στη μήτρα της ασθενούς. Ενόψει </a:t>
            </a:r>
            <a:r>
              <a:rPr lang="el-GR" sz="8000" dirty="0" err="1"/>
              <a:t>ενως</a:t>
            </a:r>
            <a:r>
              <a:rPr lang="el-GR" sz="8000" dirty="0"/>
              <a:t> μελλοντικού, ενδεχομένου θανάσιμου κινδύνου μιας ρήξης της μήτρας σε περίπτωση μιας νέας εγκυμοσύνης ο ιατρός προχωρά επί τόπου στη στείρωση της ασθενούς, χωρίς να λάβει τη συναίνεσή της (BGH </a:t>
            </a:r>
            <a:r>
              <a:rPr lang="el-GR" sz="8000" dirty="0" err="1"/>
              <a:t>VersR</a:t>
            </a:r>
            <a:r>
              <a:rPr lang="el-GR" sz="8000" dirty="0"/>
              <a:t> 2000, 603). </a:t>
            </a:r>
            <a:endParaRPr lang="el-GR" sz="8000" dirty="0"/>
          </a:p>
          <a:p>
            <a:r>
              <a:rPr lang="el-GR" sz="8000" b="1" dirty="0"/>
              <a:t>Περίπτωση 3:</a:t>
            </a:r>
            <a:r>
              <a:rPr lang="el-GR" sz="8000" dirty="0"/>
              <a:t> Ο ιατρός χορηγεί στον ασθενή μία ένεση </a:t>
            </a:r>
            <a:r>
              <a:rPr lang="el-GR" sz="8000" dirty="0" err="1"/>
              <a:t>ενδοαρθρικά</a:t>
            </a:r>
            <a:r>
              <a:rPr lang="el-GR" sz="8000" dirty="0"/>
              <a:t>, χωρίς να τον έχει ενημερώσει, όπως όφειλε, για τη μικρή πιθανότητα εμφάνισης μόλυνσης στο σημείο της ένεσης. Μετά την εμφάνιση της μόλυνση ο ασθενής ζητά αποζημίωση, λόγω έλλειψης έγκυρης συναίνεσης. Κατά τη δίκη ο ασθενής δεν μπορεί να ισχυριστεί πειστικά ότι, αν είχε ενημερωθεί, θα ηρνείτο την ένεση, δεδομένου ότι και άλλες  φορές, και πριν αλλά και μετά την επίμαχη ένεση, είχε υποβληθεί σε παρόμοιες ενέσεις χωρίς να προβάλλει αντίρρηση (OLG </a:t>
            </a:r>
            <a:r>
              <a:rPr lang="el-GR" sz="8000" dirty="0" err="1"/>
              <a:t>Oldenburg</a:t>
            </a:r>
            <a:r>
              <a:rPr lang="el-GR" sz="8000" dirty="0"/>
              <a:t> </a:t>
            </a:r>
            <a:r>
              <a:rPr lang="el-GR" sz="8000" dirty="0" err="1"/>
              <a:t>VersR</a:t>
            </a:r>
            <a:r>
              <a:rPr lang="el-GR" sz="8000" dirty="0"/>
              <a:t> 2000, 232)</a:t>
            </a:r>
            <a:endParaRPr lang="el-GR" sz="8000" dirty="0"/>
          </a:p>
          <a:p>
            <a:pPr marL="0" indent="82550" algn="just">
              <a:buNone/>
            </a:pPr>
            <a:endParaRPr lang="el-GR" sz="8000" dirty="0"/>
          </a:p>
          <a:p>
            <a:pPr marL="0" indent="82550" algn="just">
              <a:buNone/>
            </a:pPr>
            <a:endParaRPr lang="el-GR" sz="8000" dirty="0" smtClean="0"/>
          </a:p>
          <a:p>
            <a:pPr marL="0" indent="82550" algn="just">
              <a:buNone/>
            </a:pPr>
            <a:endParaRPr lang="el-GR" sz="8000" dirty="0"/>
          </a:p>
          <a:p>
            <a:pPr marL="0" indent="82550" algn="just">
              <a:buNone/>
            </a:pPr>
            <a:endParaRPr lang="el-GR" sz="2400" dirty="0" smtClean="0">
              <a:latin typeface="Comic Sans MS" pitchFamily="66" charset="0"/>
            </a:endParaRPr>
          </a:p>
          <a:p>
            <a:pPr marL="0" indent="82550" algn="just">
              <a:buNone/>
            </a:pPr>
            <a:endParaRPr lang="el-GR" sz="2400" dirty="0">
              <a:latin typeface="Comic Sans MS" pitchFamily="66" charset="0"/>
            </a:endParaRPr>
          </a:p>
          <a:p>
            <a:pPr marL="0" indent="82550" algn="just">
              <a:buNone/>
            </a:pPr>
            <a:endParaRPr lang="el-GR" sz="2400" dirty="0" smtClean="0">
              <a:latin typeface="Comic Sans MS" pitchFamily="66" charset="0"/>
            </a:endParaRPr>
          </a:p>
          <a:p>
            <a:pPr marL="0" indent="82550" algn="just">
              <a:buNone/>
            </a:pPr>
            <a:r>
              <a:rPr lang="el-GR" sz="2400" dirty="0" smtClean="0">
                <a:latin typeface="Comic Sans MS" pitchFamily="66" charset="0"/>
              </a:rPr>
              <a:t>Α</a:t>
            </a:r>
            <a:r>
              <a:rPr lang="el-GR" sz="2400" dirty="0" smtClean="0">
                <a:latin typeface="Comic Sans MS" pitchFamily="66" charset="0"/>
              </a:rPr>
              <a:t>) </a:t>
            </a:r>
            <a:r>
              <a:rPr lang="en-US" sz="2400" dirty="0" smtClean="0">
                <a:latin typeface="Comic Sans MS" pitchFamily="66" charset="0"/>
              </a:rPr>
              <a:t>O </a:t>
            </a:r>
            <a:r>
              <a:rPr lang="el-GR" sz="2400" dirty="0" smtClean="0">
                <a:latin typeface="Comic Sans MS" pitchFamily="66" charset="0"/>
              </a:rPr>
              <a:t>αναισθησιολόγος δεν ενημέρωσε τον ασθενή για πιθανές επιπλοκές και για την </a:t>
            </a:r>
            <a:r>
              <a:rPr lang="el-GR" sz="2400" dirty="0" err="1" smtClean="0">
                <a:latin typeface="Comic Sans MS" pitchFamily="66" charset="0"/>
              </a:rPr>
              <a:t>εφαρμοσθείσα</a:t>
            </a:r>
            <a:r>
              <a:rPr lang="el-GR" sz="2400" dirty="0" smtClean="0">
                <a:latin typeface="Comic Sans MS" pitchFamily="66" charset="0"/>
              </a:rPr>
              <a:t> τελικώς τεχνική μέθοδο αναισθησίας. Δεν ζητήθηκε συναίνεση του ασθενούς για τα ανωτέρω. Ήταν νόμιμη η αναισθησία του ασθενούς (</a:t>
            </a:r>
            <a:r>
              <a:rPr lang="el-GR" sz="2400" dirty="0" err="1" smtClean="0">
                <a:latin typeface="Comic Sans MS" pitchFamily="66" charset="0"/>
              </a:rPr>
              <a:t>ΔΕφΘεσσαλ</a:t>
            </a:r>
            <a:r>
              <a:rPr lang="el-GR" sz="2400" dirty="0" smtClean="0">
                <a:latin typeface="Comic Sans MS" pitchFamily="66" charset="0"/>
              </a:rPr>
              <a:t> 1768/2005 </a:t>
            </a:r>
            <a:r>
              <a:rPr lang="el-GR" sz="2400" dirty="0" err="1" smtClean="0">
                <a:latin typeface="Comic Sans MS" pitchFamily="66" charset="0"/>
              </a:rPr>
              <a:t>Αρμ</a:t>
            </a:r>
            <a:r>
              <a:rPr lang="el-GR" sz="2400" dirty="0" smtClean="0">
                <a:latin typeface="Comic Sans MS" pitchFamily="66" charset="0"/>
              </a:rPr>
              <a:t> 2007, σελ. 1781).</a:t>
            </a:r>
            <a:endParaRPr lang="el-GR" sz="2400" dirty="0">
              <a:latin typeface="Comic Sans MS" pitchFamily="66"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25000" lnSpcReduction="20000"/>
          </a:bodyPr>
          <a:lstStyle/>
          <a:p>
            <a:r>
              <a:rPr lang="el-GR" sz="7400" dirty="0" smtClean="0"/>
              <a:t>Θέσεις </a:t>
            </a:r>
            <a:r>
              <a:rPr lang="el-GR" sz="7400" dirty="0"/>
              <a:t>της Εθνικής Επιτροπής Βιοηθικής αναφορικά με το ζήτημα της συναίνεσης, όπως αυτές αποτυπώνονται στην έκθεση της του έτους 2010 </a:t>
            </a:r>
            <a:r>
              <a:rPr lang="el-GR" sz="7400" dirty="0" smtClean="0"/>
              <a:t>: </a:t>
            </a:r>
            <a:endParaRPr lang="el-GR" sz="7400" dirty="0"/>
          </a:p>
          <a:p>
            <a:r>
              <a:rPr lang="el-GR" sz="6200" dirty="0"/>
              <a:t>1. Στις περιπτώσεις ανίκανων προς συναίνεση ασθενών, οι οποίοι δεν έχουν ορίσει εκπρόσωπο, η Επιτροπή θεωρεί ότι Οι νόμιμοι εκπρόσωποι του ασθενούς μπορούν να επιλέγουν μεταξύ περισσότερων εναλλακτικών θεραπευτικών μεθόδων, δεν μπορούν όμως να αρνούνται κάθε θεραπεία, εάν οι θεράποντες ιατροί κρίνουν ότι συνέχιση της θεραπείας είναι ωφέλιμη. Η άρνηση θεραπείας μπορεί να αποφασισθεί μόνον αυτοπροσώπως από έναν ικανό προς συναίνεση ασθενή. </a:t>
            </a:r>
          </a:p>
          <a:p>
            <a:r>
              <a:rPr lang="el-GR" sz="6200" dirty="0"/>
              <a:t>2) Σε περίπτωση διαφωνίας μεταξύ των νομίμων εκπροσώπων, ορθό είναι να </a:t>
            </a:r>
          </a:p>
          <a:p>
            <a:r>
              <a:rPr lang="el-GR" sz="6200" dirty="0"/>
              <a:t>αποφασίζει ο θεράπων ιατρός, λαμβάνοντας υπ’ όψη τη γνώμη της Επιτροπής </a:t>
            </a:r>
            <a:r>
              <a:rPr lang="el-GR" sz="6200" dirty="0" err="1"/>
              <a:t>∆εοντολογίας</a:t>
            </a:r>
            <a:r>
              <a:rPr lang="el-GR" sz="6200" dirty="0"/>
              <a:t> του νοσοκομείου, η λειτουργία της οποίας θα </a:t>
            </a:r>
            <a:r>
              <a:rPr lang="el-GR" sz="6200" dirty="0" err="1"/>
              <a:t>πρέπεινα</a:t>
            </a:r>
            <a:r>
              <a:rPr lang="el-GR" sz="6200" dirty="0"/>
              <a:t> καταστεί και στη χώρα μας υποχρεωτική. </a:t>
            </a:r>
          </a:p>
          <a:p>
            <a:r>
              <a:rPr lang="el-GR" sz="6200" dirty="0"/>
              <a:t>3) Ο ιατρός θα πρέπει να λαμβάνει υπ’ όψιν του προγενέστερες οδηγίες του </a:t>
            </a:r>
          </a:p>
          <a:p>
            <a:r>
              <a:rPr lang="el-GR" sz="6200" dirty="0"/>
              <a:t>ασθενούς (δηλαδή επιθυμίες που εκείνος είχε εκφράσει πριν καταστεί ανίκανος προς συναίνεση). </a:t>
            </a:r>
          </a:p>
          <a:p>
            <a:r>
              <a:rPr lang="el-GR" sz="6200" dirty="0"/>
              <a:t>4) Η γνώμη του πνευματικώς ώριμου ανηλίκου για θέματα που αφορούν την υγεία του, επιβάλλεται, από τη συνταγματική προστασία της προσωπικότητας, να λαμβάνεται υπ’ όψη. </a:t>
            </a:r>
          </a:p>
        </p:txBody>
      </p:sp>
    </p:spTree>
    <p:extLst>
      <p:ext uri="{BB962C8B-B14F-4D97-AF65-F5344CB8AC3E}">
        <p14:creationId xmlns:p14="http://schemas.microsoft.com/office/powerpoint/2010/main" val="12659773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55000" lnSpcReduction="20000"/>
          </a:bodyPr>
          <a:lstStyle/>
          <a:p>
            <a:r>
              <a:rPr lang="el-GR" dirty="0"/>
              <a:t>5) Σε περίπτωση άρνησης των γονέων να συναινέσουν στη θεραπεία ανηλίκων -και στην περίπτωση κινδύνου για τη ζωή τους ή για σοβαρή βλάβη της υγείας τους, ο ιατρός οφείλει να προχωρεί στην ενδεδειγμένη θεραπευτική αγωγή, ακολουθώντας τη νόμιμη διαδικασία. </a:t>
            </a:r>
          </a:p>
          <a:p>
            <a:r>
              <a:rPr lang="el-GR" dirty="0"/>
              <a:t>6) Στις περιπτώσεις ασθενών με περιορισμένη ικανότητα συναίνεσης (ανήλικοι, ψυχικά ασθενείς, πρόσωπα με διανοητική αναπηρία), η στάση του /της ιατρού πρέπει, κατά το δυνατόν, να ευνοεί την έκφραση γνώμης από τον ίδιο τον /την ασθενή, αναλόγως του επίπεδου των δυνατοτήτων κατανόησης της κατάστασής του /της. Πρέπει, συνεπώς, να καταβάλλεται προσπάθεια κατάλληλης προσαρμογής της πληροφόρησης του /της ασθενούς, σε συνεργασία με τους εκπροσώπους του /της. </a:t>
            </a:r>
          </a:p>
          <a:p>
            <a:r>
              <a:rPr lang="el-GR" dirty="0"/>
              <a:t>7) Η Επιτροπή θεωρεί ότι, ακόμη και υπό τις συνθήκες μονάδων εντατικής θεραπείας, ο /η ιατρός δεν μπορεί να αυτενεργεί αγνοώντας τη βούληση του /της ασθενούς. Αντίθετα έχει ηθικό καθήκον να εξασφαλίζει όσο το δυνατόν την ελεύθερη εκδήλωση της βούλησης αυτού /</a:t>
            </a:r>
            <a:r>
              <a:rPr lang="el-GR" dirty="0" err="1"/>
              <a:t>ής</a:t>
            </a:r>
            <a:r>
              <a:rPr lang="el-GR" dirty="0"/>
              <a:t>, παρέχοντας πλήρη, έγκαιρη και κατανοητή πληροφόρηση, όπου αυτό είναι εφικτό. </a:t>
            </a:r>
          </a:p>
          <a:p>
            <a:endParaRPr lang="el-GR" dirty="0"/>
          </a:p>
          <a:p>
            <a:endParaRPr lang="el-GR" dirty="0"/>
          </a:p>
        </p:txBody>
      </p:sp>
    </p:spTree>
    <p:extLst>
      <p:ext uri="{BB962C8B-B14F-4D97-AF65-F5344CB8AC3E}">
        <p14:creationId xmlns:p14="http://schemas.microsoft.com/office/powerpoint/2010/main" val="36788795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994122"/>
          </a:xfrm>
        </p:spPr>
        <p:txBody>
          <a:bodyPr>
            <a:normAutofit/>
          </a:bodyPr>
          <a:lstStyle/>
          <a:p>
            <a:pPr algn="ctr"/>
            <a:endParaRPr lang="el-GR" dirty="0"/>
          </a:p>
        </p:txBody>
      </p:sp>
      <p:sp>
        <p:nvSpPr>
          <p:cNvPr id="3" name="2 - Θέση περιεχομένου"/>
          <p:cNvSpPr>
            <a:spLocks noGrp="1"/>
          </p:cNvSpPr>
          <p:nvPr>
            <p:ph idx="1"/>
          </p:nvPr>
        </p:nvSpPr>
        <p:spPr>
          <a:xfrm>
            <a:off x="1115616" y="1268760"/>
            <a:ext cx="7818072" cy="5256584"/>
          </a:xfrm>
        </p:spPr>
        <p:txBody>
          <a:bodyPr>
            <a:normAutofit/>
          </a:bodyPr>
          <a:lstStyle/>
          <a:p>
            <a:pPr marL="90488" indent="449263" algn="just">
              <a:buNone/>
            </a:pPr>
            <a:endParaRPr lang="el-GR"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endParaRPr lang="el-GR" sz="3200" dirty="0"/>
          </a:p>
        </p:txBody>
      </p:sp>
      <p:sp>
        <p:nvSpPr>
          <p:cNvPr id="3" name="2 - Θέση περιεχομένου"/>
          <p:cNvSpPr>
            <a:spLocks noGrp="1"/>
          </p:cNvSpPr>
          <p:nvPr>
            <p:ph idx="1"/>
          </p:nvPr>
        </p:nvSpPr>
        <p:spPr>
          <a:xfrm>
            <a:off x="1435608" y="1196752"/>
            <a:ext cx="7498080" cy="5051648"/>
          </a:xfrm>
        </p:spPr>
        <p:txBody>
          <a:bodyPr>
            <a:normAutofit/>
          </a:bodyPr>
          <a:lstStyle/>
          <a:p>
            <a:pPr marL="90488" indent="449263" algn="just">
              <a:buNone/>
            </a:pPr>
            <a:endParaRPr lang="el-GR" sz="2400" dirty="0" smtClean="0">
              <a:latin typeface="Comic Sans MS" pitchFamily="66" charset="0"/>
            </a:endParaRPr>
          </a:p>
          <a:p>
            <a:endParaRPr lang="el-G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87624" y="260648"/>
            <a:ext cx="7746064" cy="6264696"/>
          </a:xfrm>
        </p:spPr>
        <p:txBody>
          <a:bodyPr>
            <a:normAutofit/>
          </a:bodyPr>
          <a:lstStyle/>
          <a:p>
            <a:pPr marL="0" indent="269875" algn="just">
              <a:buNone/>
            </a:pPr>
            <a:endParaRPr lang="el-GR" sz="2400" dirty="0">
              <a:latin typeface="Comic Sans MS" pitchFamily="66"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endParaRPr lang="el-GR" sz="2800" dirty="0"/>
          </a:p>
        </p:txBody>
      </p:sp>
      <p:sp>
        <p:nvSpPr>
          <p:cNvPr id="3" name="2 - Θέση περιεχομένου"/>
          <p:cNvSpPr>
            <a:spLocks noGrp="1"/>
          </p:cNvSpPr>
          <p:nvPr>
            <p:ph idx="1"/>
          </p:nvPr>
        </p:nvSpPr>
        <p:spPr>
          <a:xfrm>
            <a:off x="1259632" y="1447800"/>
            <a:ext cx="7776864" cy="5077544"/>
          </a:xfrm>
        </p:spPr>
        <p:txBody>
          <a:bodyPr>
            <a:noAutofit/>
          </a:bodyPr>
          <a:lstStyle/>
          <a:p>
            <a:endParaRPr lang="el-GR" sz="22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75656" y="260648"/>
            <a:ext cx="7498080" cy="1143000"/>
          </a:xfrm>
        </p:spPr>
        <p:txBody>
          <a:bodyPr>
            <a:noAutofit/>
          </a:bodyPr>
          <a:lstStyle/>
          <a:p>
            <a:pPr algn="ctr"/>
            <a:endParaRPr lang="el-GR" sz="2800"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260648"/>
            <a:ext cx="7498080" cy="1143000"/>
          </a:xfrm>
        </p:spPr>
        <p:style>
          <a:lnRef idx="2">
            <a:schemeClr val="accent2"/>
          </a:lnRef>
          <a:fillRef idx="1">
            <a:schemeClr val="lt1"/>
          </a:fillRef>
          <a:effectRef idx="0">
            <a:schemeClr val="accent2"/>
          </a:effectRef>
          <a:fontRef idx="minor">
            <a:schemeClr val="dk1"/>
          </a:fontRef>
        </p:style>
        <p:txBody>
          <a:bodyPr/>
          <a:lstStyle/>
          <a:p>
            <a:pPr algn="ctr"/>
            <a:endParaRPr lang="el-GR" dirty="0">
              <a:latin typeface="Comic Sans MS" pitchFamily="66" charset="0"/>
            </a:endParaRPr>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marL="0" indent="82550" algn="just">
              <a:buNone/>
            </a:pPr>
            <a:endParaRPr lang="el-GR" sz="2400" dirty="0">
              <a:latin typeface="Comic Sans MS" pitchFamily="66"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endParaRPr lang="el-GR" dirty="0">
              <a:latin typeface="Comic Sans MS" pitchFamily="66" charset="0"/>
            </a:endParaRPr>
          </a:p>
        </p:txBody>
      </p:sp>
      <p:sp>
        <p:nvSpPr>
          <p:cNvPr id="3" name="2 - Θέση περιεχομένου"/>
          <p:cNvSpPr>
            <a:spLocks noGrp="1"/>
          </p:cNvSpPr>
          <p:nvPr>
            <p:ph idx="1"/>
          </p:nvPr>
        </p:nvSpPr>
        <p:spPr>
          <a:xfrm>
            <a:off x="1115616" y="1447800"/>
            <a:ext cx="7818072" cy="5149552"/>
          </a:xfrm>
        </p:spPr>
        <p:txBody>
          <a:bodyPr>
            <a:normAutofit/>
          </a:bodyPr>
          <a:lstStyle/>
          <a:p>
            <a:pPr marL="87313" indent="174625" algn="just">
              <a:buNone/>
            </a:pPr>
            <a:endParaRPr lang="el-GR" sz="20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1043608" y="332656"/>
            <a:ext cx="7498080" cy="5664696"/>
          </a:xfrm>
        </p:spPr>
        <p:txBody>
          <a:bodyPr>
            <a:normAutofit/>
          </a:bodyPr>
          <a:lstStyle/>
          <a:p>
            <a:r>
              <a:rPr lang="el-GR" sz="2400" b="1" dirty="0"/>
              <a:t>Το δικαίωμα του ασθενούς ν’ αποφασίζει, ύστερα από επαρκή ενημέρωση  του, αν θα δεχθεί η όχι οποιαδήποτε μορφή επέμβασης στο σώμα και στην υγεία του, αποτελεί  εκδήλωση της βουλητικής αυτονομίας και αυτοδιάθεσης του. Το δικαίωμα  τούτο βρίσκει συνταγματική κατοχύρωση στα άρθρα 5 παρ. 1 και 2 παρ. 1 του Συντάγματος ως έκφανση της ανθρώπινης αξίας. Το δε δικαίωμα του ασθενούς  να ενημερώνεται για την γενική κατάσταση της υγείας του συνιστά ειδικότερη έκφανση  των συνταγματικά  κατοχυρωμένων ( άρθρο 5 παρ. 1 και9 παρ. 1 </a:t>
            </a:r>
            <a:r>
              <a:rPr lang="el-GR" sz="2400" b="1" dirty="0" err="1"/>
              <a:t>εδ</a:t>
            </a:r>
            <a:r>
              <a:rPr lang="el-GR" sz="2400" b="1" dirty="0"/>
              <a:t>. β) δικαιωμάτων της ελεύθερης  ανάπτυξης της προσωπικότητας και του ιδιωτικού βίου. </a:t>
            </a:r>
            <a:endParaRPr lang="el-GR" sz="2400" dirty="0"/>
          </a:p>
        </p:txBody>
      </p:sp>
    </p:spTree>
    <p:extLst>
      <p:ext uri="{BB962C8B-B14F-4D97-AF65-F5344CB8AC3E}">
        <p14:creationId xmlns:p14="http://schemas.microsoft.com/office/powerpoint/2010/main" val="35255593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endParaRPr lang="el-GR" sz="3200" dirty="0"/>
          </a:p>
        </p:txBody>
      </p:sp>
      <p:sp>
        <p:nvSpPr>
          <p:cNvPr id="3" name="2 - Θέση περιεχομένου"/>
          <p:cNvSpPr>
            <a:spLocks noGrp="1"/>
          </p:cNvSpPr>
          <p:nvPr>
            <p:ph idx="1"/>
          </p:nvPr>
        </p:nvSpPr>
        <p:spPr/>
        <p:txBody>
          <a:bodyPr>
            <a:normAutofit/>
          </a:bodyPr>
          <a:lstStyle/>
          <a:p>
            <a:endParaRPr lang="el-G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latin typeface="Comic Sans MS" pitchFamily="66" charset="0"/>
            </a:endParaRPr>
          </a:p>
        </p:txBody>
      </p:sp>
      <p:sp>
        <p:nvSpPr>
          <p:cNvPr id="3" name="2 - Θέση περιεχομένου"/>
          <p:cNvSpPr>
            <a:spLocks noGrp="1"/>
          </p:cNvSpPr>
          <p:nvPr>
            <p:ph idx="1"/>
          </p:nvPr>
        </p:nvSpPr>
        <p:spPr/>
        <p:txBody>
          <a:bodyPr/>
          <a:lstStyle/>
          <a:p>
            <a:pPr>
              <a:buNone/>
            </a:pPr>
            <a:endParaRPr lang="el-G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706090"/>
          </a:xfrm>
        </p:spPr>
        <p:txBody>
          <a:bodyPr>
            <a:noAutofit/>
          </a:bodyPr>
          <a:lstStyle/>
          <a:p>
            <a:pPr algn="ctr"/>
            <a:endParaRPr lang="el-GR" sz="3600" dirty="0"/>
          </a:p>
        </p:txBody>
      </p:sp>
      <p:sp>
        <p:nvSpPr>
          <p:cNvPr id="3" name="2 - Θέση περιεχομένου"/>
          <p:cNvSpPr>
            <a:spLocks noGrp="1"/>
          </p:cNvSpPr>
          <p:nvPr>
            <p:ph idx="1"/>
          </p:nvPr>
        </p:nvSpPr>
        <p:spPr>
          <a:xfrm>
            <a:off x="1187624" y="908720"/>
            <a:ext cx="7746064" cy="5472608"/>
          </a:xfrm>
        </p:spPr>
        <p:txBody>
          <a:bodyPr>
            <a:normAutofit/>
          </a:bodyPr>
          <a:lstStyle/>
          <a:p>
            <a:endParaRPr lang="el-G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87624" y="404664"/>
            <a:ext cx="7746064" cy="6120680"/>
          </a:xfrm>
        </p:spPr>
        <p:txBody>
          <a:bodyPr>
            <a:noAutofit/>
          </a:bodyPr>
          <a:lstStyle/>
          <a:p>
            <a:pPr>
              <a:buNone/>
            </a:pPr>
            <a:endParaRPr lang="el-GR"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836712"/>
            <a:ext cx="7498080" cy="5411688"/>
          </a:xfrm>
        </p:spPr>
        <p:txBody>
          <a:bodyPr>
            <a:normAutofit/>
          </a:bodyPr>
          <a:lstStyle/>
          <a:p>
            <a:endParaRPr lang="el-G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endParaRPr lang="el-GR" dirty="0">
              <a:latin typeface="Comic Sans MS" pitchFamily="66" charset="0"/>
            </a:endParaRPr>
          </a:p>
        </p:txBody>
      </p:sp>
      <p:sp>
        <p:nvSpPr>
          <p:cNvPr id="3" name="2 - Θέση περιεχομένου"/>
          <p:cNvSpPr>
            <a:spLocks noGrp="1"/>
          </p:cNvSpPr>
          <p:nvPr>
            <p:ph idx="1"/>
          </p:nvPr>
        </p:nvSpPr>
        <p:spPr/>
        <p:txBody>
          <a:bodyPr/>
          <a:lstStyle/>
          <a:p>
            <a:pPr marL="609600" indent="-609600" algn="just">
              <a:buClr>
                <a:schemeClr val="hlink"/>
              </a:buClr>
              <a:buFont typeface="Wingdings" pitchFamily="2" charset="2"/>
              <a:buAutoNum type="arabicPeriod"/>
            </a:pPr>
            <a:r>
              <a:rPr lang="el-GR" dirty="0" smtClean="0">
                <a:latin typeface="Comic Sans MS" pitchFamily="66" charset="0"/>
              </a:rPr>
              <a:t>.</a:t>
            </a:r>
            <a:endParaRPr lang="el-GR" dirty="0">
              <a:latin typeface="Comic Sans MS" pitchFamily="66"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836712"/>
            <a:ext cx="7498080" cy="4800600"/>
          </a:xfrm>
        </p:spPr>
        <p:txBody>
          <a:bodyPr>
            <a:normAutofit/>
          </a:bodyPr>
          <a:lstStyle/>
          <a:p>
            <a:endParaRPr lang="el-G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259632" y="1052736"/>
            <a:ext cx="7746064" cy="5472608"/>
          </a:xfrm>
        </p:spPr>
        <p:txBody>
          <a:bodyPr>
            <a:noAutofit/>
          </a:bodyPr>
          <a:lstStyle/>
          <a:p>
            <a:pPr marL="0" indent="82550" algn="just">
              <a:buNone/>
            </a:pPr>
            <a:endParaRPr lang="el-GR" sz="2200" dirty="0">
              <a:latin typeface="Comic Sans MS" pitchFamily="66" charset="0"/>
            </a:endParaRPr>
          </a:p>
        </p:txBody>
      </p:sp>
      <p:sp>
        <p:nvSpPr>
          <p:cNvPr id="2" name="Τίτλος 1"/>
          <p:cNvSpPr>
            <a:spLocks noGrp="1"/>
          </p:cNvSpPr>
          <p:nvPr>
            <p:ph type="title"/>
          </p:nvPr>
        </p:nvSpPr>
        <p:spPr>
          <a:xfrm>
            <a:off x="1403648" y="116632"/>
            <a:ext cx="7498080" cy="1143000"/>
          </a:xfrm>
        </p:spPr>
        <p:txBody>
          <a:bodyPr/>
          <a:lstStyle/>
          <a:p>
            <a:endParaRPr lang="el-G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7746064" cy="6336704"/>
          </a:xfrm>
        </p:spPr>
        <p:txBody>
          <a:bodyPr>
            <a:noAutofit/>
          </a:bodyPr>
          <a:lstStyle/>
          <a:p>
            <a:pPr marL="0" indent="82550" algn="just">
              <a:buNone/>
            </a:pPr>
            <a:endParaRPr lang="el-GR" sz="2200" dirty="0">
              <a:latin typeface="Comic Sans MS" pitchFamily="66"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259632" y="188640"/>
            <a:ext cx="7674056" cy="6336704"/>
          </a:xfrm>
        </p:spPr>
        <p:txBody>
          <a:bodyPr>
            <a:normAutofit/>
          </a:bodyPr>
          <a:lstStyle/>
          <a:p>
            <a:pPr marL="0" indent="82550" algn="just">
              <a:buNone/>
            </a:pPr>
            <a:endParaRPr lang="el-GR"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75656" y="332656"/>
            <a:ext cx="7498080" cy="1143000"/>
          </a:xfrm>
        </p:spPr>
        <p:style>
          <a:lnRef idx="1">
            <a:schemeClr val="dk1"/>
          </a:lnRef>
          <a:fillRef idx="2">
            <a:schemeClr val="dk1"/>
          </a:fillRef>
          <a:effectRef idx="1">
            <a:schemeClr val="dk1"/>
          </a:effectRef>
          <a:fontRef idx="minor">
            <a:schemeClr val="dk1"/>
          </a:fontRef>
        </p:style>
        <p:txBody>
          <a:bodyPr>
            <a:normAutofit/>
          </a:bodyPr>
          <a:lstStyle/>
          <a:p>
            <a:pPr algn="ctr"/>
            <a:r>
              <a:rPr lang="el-GR" sz="2800" dirty="0">
                <a:solidFill>
                  <a:srgbClr val="4F271C">
                    <a:satMod val="130000"/>
                  </a:srgbClr>
                </a:solidFill>
                <a:latin typeface="+mn-lt"/>
              </a:rPr>
              <a:t>Υποχρέωση ενημέρωσης του ασθενούς (άρ.11 ΚΙΔ)</a:t>
            </a:r>
            <a:endParaRPr lang="el-GR" sz="2400" dirty="0">
              <a:latin typeface="+mn-lt"/>
            </a:endParaRPr>
          </a:p>
        </p:txBody>
      </p:sp>
      <p:sp>
        <p:nvSpPr>
          <p:cNvPr id="3" name="2 - Θέση περιεχομένου"/>
          <p:cNvSpPr>
            <a:spLocks noGrp="1"/>
          </p:cNvSpPr>
          <p:nvPr>
            <p:ph idx="1"/>
          </p:nvPr>
        </p:nvSpPr>
        <p:spPr>
          <a:xfrm>
            <a:off x="1043608" y="1447800"/>
            <a:ext cx="7890080" cy="5149552"/>
          </a:xfrm>
        </p:spPr>
        <p:txBody>
          <a:bodyPr>
            <a:noAutofit/>
          </a:bodyPr>
          <a:lstStyle/>
          <a:p>
            <a:pPr marL="82296" indent="0" algn="just">
              <a:buNone/>
            </a:pPr>
            <a:r>
              <a:rPr lang="el-GR" sz="2400" b="1" dirty="0" smtClean="0">
                <a:latin typeface="Comic Sans MS" pitchFamily="66" charset="0"/>
              </a:rPr>
              <a:t> </a:t>
            </a:r>
            <a:r>
              <a:rPr lang="el-GR" sz="2400" b="1" u="sng" dirty="0" smtClean="0"/>
              <a:t>Φορείς</a:t>
            </a:r>
            <a:r>
              <a:rPr lang="el-GR" sz="2400" b="1" dirty="0"/>
              <a:t>:</a:t>
            </a:r>
          </a:p>
          <a:p>
            <a:pPr algn="just">
              <a:buNone/>
            </a:pPr>
            <a:r>
              <a:rPr lang="el-GR" sz="2400" dirty="0"/>
              <a:t>Α) </a:t>
            </a:r>
            <a:r>
              <a:rPr lang="el-GR" sz="2400" b="1" dirty="0"/>
              <a:t>Υπόχρεος </a:t>
            </a:r>
            <a:r>
              <a:rPr lang="el-GR" sz="2400" dirty="0">
                <a:sym typeface="Symbol"/>
              </a:rPr>
              <a:t> </a:t>
            </a:r>
            <a:r>
              <a:rPr lang="el-GR" sz="2400" dirty="0" smtClean="0">
                <a:sym typeface="Symbol"/>
              </a:rPr>
              <a:t>1. </a:t>
            </a:r>
            <a:r>
              <a:rPr lang="el-GR" sz="2400" b="1" dirty="0" smtClean="0">
                <a:sym typeface="Symbol"/>
              </a:rPr>
              <a:t>Ο </a:t>
            </a:r>
            <a:r>
              <a:rPr lang="el-GR" sz="2400" b="1" dirty="0">
                <a:sym typeface="Symbol"/>
              </a:rPr>
              <a:t>θεράπων </a:t>
            </a:r>
            <a:r>
              <a:rPr lang="el-GR" sz="2400" b="1" dirty="0" smtClean="0">
                <a:sym typeface="Symbol"/>
              </a:rPr>
              <a:t>ιατρός που ανέλαβε το ασθενή</a:t>
            </a:r>
            <a:r>
              <a:rPr lang="en-US" sz="2400" b="1" dirty="0" smtClean="0">
                <a:sym typeface="Symbol"/>
              </a:rPr>
              <a:t>,</a:t>
            </a:r>
            <a:r>
              <a:rPr lang="el-GR" sz="2400" b="1" dirty="0" smtClean="0">
                <a:sym typeface="Symbol"/>
              </a:rPr>
              <a:t> </a:t>
            </a:r>
          </a:p>
          <a:p>
            <a:pPr algn="just">
              <a:buNone/>
            </a:pPr>
            <a:r>
              <a:rPr lang="el-GR" sz="2400" dirty="0" smtClean="0">
                <a:sym typeface="Symbol"/>
              </a:rPr>
              <a:t>       2. </a:t>
            </a:r>
            <a:r>
              <a:rPr lang="el-GR" sz="2400" b="1" dirty="0" smtClean="0">
                <a:sym typeface="Symbol"/>
              </a:rPr>
              <a:t>Ο ειδικός θεράπων ιατρός </a:t>
            </a:r>
            <a:r>
              <a:rPr lang="el-GR" sz="2400" dirty="0" smtClean="0">
                <a:sym typeface="Symbol"/>
              </a:rPr>
              <a:t>εκπληρώνει την υποχρέωση ενημέρωσης για πληροφορίες  που </a:t>
            </a:r>
            <a:r>
              <a:rPr lang="el-GR" sz="2400" dirty="0">
                <a:sym typeface="Symbol"/>
              </a:rPr>
              <a:t>εντάσσονται στην ειδικότητά του </a:t>
            </a:r>
            <a:r>
              <a:rPr lang="el-GR" sz="2400" dirty="0" smtClean="0">
                <a:sym typeface="Symbol"/>
              </a:rPr>
              <a:t> και μόνο π.χ</a:t>
            </a:r>
            <a:r>
              <a:rPr lang="el-GR" sz="2400" dirty="0">
                <a:sym typeface="Symbol"/>
              </a:rPr>
              <a:t>. ο χειρούργος οφείλει να ενημερώσει τον ασθενή </a:t>
            </a:r>
            <a:r>
              <a:rPr lang="el-GR" sz="2400" dirty="0" err="1">
                <a:sym typeface="Symbol"/>
              </a:rPr>
              <a:t>προεγχειρητικά</a:t>
            </a:r>
            <a:r>
              <a:rPr lang="el-GR" sz="2400" dirty="0">
                <a:sym typeface="Symbol"/>
              </a:rPr>
              <a:t> όσον αφορά το επικείμενο χειρουργείο και την χειρουργική πράξη και ο αναισθησιολόγος οφείλει να ενημερώσει τον ασθενή σχετικά με την επιλογή αναισθησίας για το χειρουργείο αυτό</a:t>
            </a:r>
            <a:r>
              <a:rPr lang="el-GR" sz="2400" dirty="0" smtClean="0">
                <a:sym typeface="Symbol"/>
              </a:rPr>
              <a:t>. (</a:t>
            </a:r>
            <a:r>
              <a:rPr lang="en-US" sz="2400" dirty="0" smtClean="0">
                <a:sym typeface="Symbol"/>
              </a:rPr>
              <a:t>contra </a:t>
            </a:r>
            <a:r>
              <a:rPr lang="el-GR" sz="2400" dirty="0" smtClean="0">
                <a:sym typeface="Symbol"/>
              </a:rPr>
              <a:t>ΑΠ 424/2012)</a:t>
            </a:r>
          </a:p>
          <a:p>
            <a:pPr algn="just">
              <a:buNone/>
            </a:pPr>
            <a:r>
              <a:rPr lang="el-GR" sz="2400" dirty="0" smtClean="0">
                <a:sym typeface="Symbol"/>
              </a:rPr>
              <a:t>        </a:t>
            </a:r>
            <a:r>
              <a:rPr lang="el-GR" sz="2400" b="1" dirty="0" smtClean="0">
                <a:sym typeface="Symbol"/>
              </a:rPr>
              <a:t>3</a:t>
            </a:r>
            <a:r>
              <a:rPr lang="el-GR" sz="2400" dirty="0" smtClean="0">
                <a:sym typeface="Symbol"/>
              </a:rPr>
              <a:t>. 	</a:t>
            </a:r>
            <a:r>
              <a:rPr lang="el-GR" sz="2400" b="1" dirty="0" smtClean="0">
                <a:sym typeface="Symbol"/>
              </a:rPr>
              <a:t>Ο διευθυντής του τμήματος όπου ο ασθενής νοσηλεύεται </a:t>
            </a:r>
            <a:endParaRPr lang="en-GB" sz="2400" b="1" dirty="0">
              <a:sym typeface="Symbol"/>
            </a:endParaRPr>
          </a:p>
          <a:p>
            <a:pPr algn="just">
              <a:buNone/>
            </a:pPr>
            <a:endParaRPr lang="el-GR" sz="2400" dirty="0" smtClean="0"/>
          </a:p>
          <a:p>
            <a:pPr algn="just"/>
            <a:endParaRPr lang="el-GR" sz="2000" b="1" dirty="0" smtClean="0">
              <a:cs typeface="Aria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endParaRPr lang="el-GR" dirty="0">
              <a:latin typeface="Comic Sans MS" pitchFamily="66" charset="0"/>
            </a:endParaRPr>
          </a:p>
        </p:txBody>
      </p:sp>
      <p:sp>
        <p:nvSpPr>
          <p:cNvPr id="3" name="2 - Θέση περιεχομένου"/>
          <p:cNvSpPr>
            <a:spLocks noGrp="1"/>
          </p:cNvSpPr>
          <p:nvPr>
            <p:ph idx="1"/>
          </p:nvPr>
        </p:nvSpPr>
        <p:spPr/>
        <p:txBody>
          <a:bodyPr>
            <a:normAutofit/>
          </a:bodyPr>
          <a:lstStyle/>
          <a:p>
            <a:pPr algn="just"/>
            <a:endParaRPr lang="el-GR" sz="1800" dirty="0" smtClean="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608" y="260648"/>
            <a:ext cx="7570088" cy="6552728"/>
          </a:xfrm>
        </p:spPr>
        <p:txBody>
          <a:bodyPr>
            <a:normAutofit fontScale="92500" lnSpcReduction="20000"/>
          </a:bodyPr>
          <a:lstStyle/>
          <a:p>
            <a:pPr algn="just">
              <a:buNone/>
            </a:pPr>
            <a:r>
              <a:rPr lang="el-GR" sz="2000" dirty="0"/>
              <a:t>Β) </a:t>
            </a:r>
            <a:r>
              <a:rPr lang="el-GR" sz="2000" b="1" dirty="0"/>
              <a:t>Αποδέκτης</a:t>
            </a:r>
            <a:r>
              <a:rPr lang="el-GR" sz="2000" dirty="0"/>
              <a:t> </a:t>
            </a:r>
            <a:r>
              <a:rPr lang="el-GR" sz="2000" dirty="0">
                <a:sym typeface="Symbol"/>
              </a:rPr>
              <a:t> </a:t>
            </a:r>
            <a:r>
              <a:rPr lang="el-GR" sz="2800" dirty="0" smtClean="0">
                <a:sym typeface="Symbol"/>
              </a:rPr>
              <a:t>1. </a:t>
            </a:r>
            <a:r>
              <a:rPr lang="el-GR" sz="2800" b="1" dirty="0" smtClean="0">
                <a:sym typeface="Symbol"/>
              </a:rPr>
              <a:t>ο ασθενής</a:t>
            </a:r>
            <a:r>
              <a:rPr lang="el-GR" sz="2800" dirty="0" smtClean="0">
                <a:sym typeface="Symbol"/>
              </a:rPr>
              <a:t>. </a:t>
            </a:r>
            <a:r>
              <a:rPr lang="el-GR" sz="2800" dirty="0" smtClean="0">
                <a:ea typeface="Calibri"/>
              </a:rPr>
              <a:t>Η </a:t>
            </a:r>
            <a:r>
              <a:rPr lang="el-GR" sz="2800" dirty="0">
                <a:ea typeface="Calibri"/>
              </a:rPr>
              <a:t>ενημέρωση  θα πρέπει να γίνεται προς τον ίδιο τον ασθενή, </a:t>
            </a:r>
            <a:r>
              <a:rPr lang="el-GR" sz="2800" u="sng" dirty="0">
                <a:ea typeface="Calibri"/>
              </a:rPr>
              <a:t>εκτός αν αυτός αρνείται να ενημερωθεί ο ίδιος και παραπέμψει τον γιατρό στους οικείους του</a:t>
            </a:r>
            <a:r>
              <a:rPr lang="el-GR" sz="2800" b="1" u="sng" dirty="0">
                <a:ea typeface="Calibri"/>
              </a:rPr>
              <a:t> </a:t>
            </a:r>
            <a:endParaRPr lang="el-GR" sz="2800" b="1" u="sng" dirty="0" smtClean="0">
              <a:ea typeface="Calibri"/>
            </a:endParaRPr>
          </a:p>
          <a:p>
            <a:pPr algn="just">
              <a:buNone/>
            </a:pPr>
            <a:r>
              <a:rPr lang="el-GR" sz="2800" dirty="0" smtClean="0">
                <a:sym typeface="Symbol"/>
              </a:rPr>
              <a:t>2. Στην  περίπτωση των ανικάνων το </a:t>
            </a:r>
            <a:r>
              <a:rPr lang="el-GR" sz="2800" dirty="0">
                <a:sym typeface="Symbol"/>
              </a:rPr>
              <a:t>πρόσωπο που θα συναινέσει και θα αποδεχθεί τη </a:t>
            </a:r>
            <a:r>
              <a:rPr lang="el-GR" sz="2800" dirty="0" smtClean="0">
                <a:sym typeface="Symbol"/>
              </a:rPr>
              <a:t>θεραπεία. </a:t>
            </a:r>
            <a:r>
              <a:rPr lang="el-GR" sz="2800" u="sng" dirty="0">
                <a:sym typeface="Symbol"/>
              </a:rPr>
              <a:t>Τα ανίκανα προς συναίνεση άτομα ο ιατρός τα ενημερώνει όσο είναι εφικτό (άρ.11</a:t>
            </a:r>
            <a:r>
              <a:rPr lang="el-GR" sz="2800" u="sng" dirty="0">
                <a:cs typeface="Arial"/>
              </a:rPr>
              <a:t>§4 ΚΙΔ</a:t>
            </a:r>
            <a:r>
              <a:rPr lang="el-GR" sz="2800" u="sng" dirty="0" smtClean="0">
                <a:cs typeface="Arial"/>
              </a:rPr>
              <a:t>)</a:t>
            </a:r>
            <a:r>
              <a:rPr lang="el-GR" sz="2800" b="1" u="sng" dirty="0">
                <a:ea typeface="Calibri"/>
              </a:rPr>
              <a:t> </a:t>
            </a:r>
            <a:endParaRPr lang="el-GR" sz="2800" b="1" u="sng" dirty="0" smtClean="0">
              <a:ea typeface="Calibri"/>
            </a:endParaRPr>
          </a:p>
          <a:p>
            <a:pPr algn="just">
              <a:buNone/>
            </a:pPr>
            <a:r>
              <a:rPr lang="el-GR" sz="2800" b="1" dirty="0">
                <a:cs typeface="Arial"/>
              </a:rPr>
              <a:t> </a:t>
            </a:r>
            <a:r>
              <a:rPr lang="el-GR" sz="2800" b="1" dirty="0" smtClean="0">
                <a:cs typeface="Arial"/>
              </a:rPr>
              <a:t>    </a:t>
            </a:r>
            <a:r>
              <a:rPr lang="el-GR" sz="2800" dirty="0" smtClean="0">
                <a:cs typeface="Arial"/>
              </a:rPr>
              <a:t>Οι </a:t>
            </a:r>
            <a:r>
              <a:rPr lang="el-GR" sz="2800" dirty="0">
                <a:cs typeface="Arial"/>
              </a:rPr>
              <a:t>γονείς </a:t>
            </a:r>
            <a:r>
              <a:rPr lang="el-GR" sz="2800" b="1" dirty="0">
                <a:cs typeface="Arial"/>
              </a:rPr>
              <a:t>ενηλίκου τέκνου</a:t>
            </a:r>
            <a:r>
              <a:rPr lang="el-GR" sz="2800" dirty="0">
                <a:cs typeface="Arial"/>
              </a:rPr>
              <a:t> </a:t>
            </a:r>
            <a:r>
              <a:rPr lang="el-GR" sz="2800" b="1" u="sng" dirty="0">
                <a:cs typeface="Arial"/>
              </a:rPr>
              <a:t>δεν</a:t>
            </a:r>
            <a:r>
              <a:rPr lang="el-GR" sz="2800" dirty="0">
                <a:cs typeface="Arial"/>
              </a:rPr>
              <a:t> έχουν δικαίωμα ενημέρωσης. </a:t>
            </a:r>
          </a:p>
          <a:p>
            <a:r>
              <a:rPr lang="el-GR" sz="2800" dirty="0" smtClean="0"/>
              <a:t>Στην περίπτωση του προγεννητικού ελέγχου και της παροχής γενετικής συμβουλευτικής νόμιμος αποδέκτης της ενημέρωσης είναι μόνο η ίδια η </a:t>
            </a:r>
            <a:r>
              <a:rPr lang="el-GR" sz="2800" dirty="0" err="1" smtClean="0"/>
              <a:t>έγγυος</a:t>
            </a:r>
            <a:r>
              <a:rPr lang="el-GR" sz="2800" dirty="0" smtClean="0"/>
              <a:t>. </a:t>
            </a:r>
          </a:p>
          <a:p>
            <a:r>
              <a:rPr lang="el-GR" sz="2800" dirty="0" smtClean="0"/>
              <a:t>Δεν επιτρέπεται ενημέρωση συγγενών ασθενούς για τα αποτελέσματα ιατρικών εξετάσεων που αφορούν και τους ίδιους, λόγω της γενετικής φύσης της πληροφορίας, χωρίς τη άδεια του ασθενούς. </a:t>
            </a:r>
            <a:endParaRPr lang="el-GR" sz="2800" dirty="0"/>
          </a:p>
        </p:txBody>
      </p:sp>
    </p:spTree>
    <p:extLst>
      <p:ext uri="{BB962C8B-B14F-4D97-AF65-F5344CB8AC3E}">
        <p14:creationId xmlns:p14="http://schemas.microsoft.com/office/powerpoint/2010/main" val="2247109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a:lstStyle/>
      <a:style>
        <a:lnRef idx="1">
          <a:schemeClr val="dk1"/>
        </a:lnRef>
        <a:fillRef idx="2">
          <a:schemeClr val="dk1"/>
        </a:fillRef>
        <a:effectRef idx="1">
          <a:schemeClr val="dk1"/>
        </a:effectRef>
        <a:fontRef idx="minor">
          <a:schemeClr val="dk1"/>
        </a:fontRef>
      </a:style>
    </a:sp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2381</TotalTime>
  <Words>6529</Words>
  <Application>Microsoft Office PowerPoint</Application>
  <PresentationFormat>Προβολή στην οθόνη (4:3)</PresentationFormat>
  <Paragraphs>233</Paragraphs>
  <Slides>80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80</vt:i4>
      </vt:variant>
    </vt:vector>
  </HeadingPairs>
  <TitlesOfParts>
    <vt:vector size="81" baseType="lpstr">
      <vt:lpstr>Ηλιοστάσιο</vt:lpstr>
      <vt:lpstr>ΙΑΤΡΙΚΗ ΕΥΘΥΝΗ &amp; ΙΑΤΡΙΚΗ ΔΕΟΝΤΟΛΟΓΙΑ</vt:lpstr>
      <vt:lpstr>Α. ΙΑΤΡΙΚΕΣ ΠΡΑΞΕΙΣ- ΝΟΜΙΜΟΠΟΙΗΣΗ ΜΕΣΩ  ΕΓΚΥΡΗΣ ΣΥΝΑΙΝΕΣΗΣ</vt:lpstr>
      <vt:lpstr>Στοιχεία νομιμοποίησης της ιατρικής πράξης  είναι: </vt:lpstr>
      <vt:lpstr>Παρουσίαση του PowerPoint</vt:lpstr>
      <vt:lpstr>Παρουσίαση του PowerPoint</vt:lpstr>
      <vt:lpstr>Υποχρέωση ενημέρωσης του ασθενούς (άρ.11 ΚΙΔ)</vt:lpstr>
      <vt:lpstr>Παρουσίαση του PowerPoint</vt:lpstr>
      <vt:lpstr>Υποχρέωση ενημέρωσης του ασθενούς (άρ.11 ΚΙΔ)</vt:lpstr>
      <vt:lpstr>Παρουσίαση του PowerPoint</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Παρουσίαση του PowerPoint</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Υποχρέωση ενημέρωσης του ασθενούς (άρ.11  ΚΙΔ)</vt:lpstr>
      <vt:lpstr>Πρακτική εφαρμογή</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 Η ΣΥΝΑΙΝΕΣΗ ΤΟΥ ΕΝΗΜΕΡΩΜΕΝΟΥ ΑΣΘΕΝΟΥΣ (ΑΡΘΡ.12 Κ.Ι.Δ) </vt:lpstr>
      <vt:lpstr> Η ΣΥΝΑΙΝΕΣΗ ΤΟΥ ΕΝΗΜΕΡΩΜΕΝΟΥ ΑΣΘΕΝΟΥΣ (ΑΡΘΡ.12 Κ.Ι.Δ) </vt:lpstr>
      <vt:lpstr> Η ΣΥΝΑΙΝΕΣΗ ΤΟΥ ΕΝΗΜΕΡΩΜΕΝΟΥ ΑΣΘΕΝΟΥΣ (ΑΡΘΡ.12 Κ.Ι.Δ) </vt:lpstr>
      <vt:lpstr> Η ΣΥΝΑΙΝΕΣΗ ΤΟΥ ΕΝΗΜΕΡΩΜΕΝΟΥ ΑΣΘΕΝΟΥΣ (ΑΡΘΡ.12 Κ.Ι.Δ) </vt:lpstr>
      <vt:lpstr> 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Παρουσίαση του PowerPoint</vt:lpstr>
      <vt:lpstr>.</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Παρουσίαση του PowerPoint</vt:lpstr>
      <vt:lpstr>Η ΣΥΝΑΙΝΕΣΗ ΤΟΥ ΕΝΗΜΕΡΩΜΕΝΟΥ ΑΣΘΕΝΟΥΣ (ΑΡΘΡ.12 Κ.Ι.Δ) </vt:lpstr>
      <vt:lpstr>Η ΣΥΝΑΙΝΕΣΗ ΤΟΥ ΕΝΗΜΕΡΩΜΕΝΟΥ ΑΣΘΕΝΟΥΣ (ΑΡΘΡ.12 Κ.Ι.Δ) </vt:lpstr>
      <vt:lpstr>Η ΣΥΝΑΙΝΕΣΗ ΤΟΥ ΕΝΗΜΕΡΩΜΕΝΟΥ ΑΣΘΕΝΟΥΣ (ΑΡΘΡ.12 Κ.Ι.Δ) </vt:lpstr>
      <vt:lpstr>Πρακτική εφαρμογή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ΙΑΤΡΙΚΗ ΕΥΘΥΝΗ &amp; ΙΑΤΡΙΚΗ ΔΕΟΝΤΟΛΟΓΙΑ</dc:title>
  <dc:creator>"Πόπη Κελαιδή" &lt;akp87@otenet.gr&gt;</dc:creator>
  <cp:lastModifiedBy>user</cp:lastModifiedBy>
  <cp:revision>149</cp:revision>
  <cp:lastPrinted>2018-01-19T14:46:10Z</cp:lastPrinted>
  <dcterms:created xsi:type="dcterms:W3CDTF">2014-02-10T20:19:20Z</dcterms:created>
  <dcterms:modified xsi:type="dcterms:W3CDTF">2018-01-19T18:16:57Z</dcterms:modified>
</cp:coreProperties>
</file>