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256" r:id="rId2"/>
    <p:sldId id="257" r:id="rId3"/>
    <p:sldId id="258" r:id="rId4"/>
    <p:sldId id="259" r:id="rId5"/>
    <p:sldId id="260" r:id="rId6"/>
    <p:sldId id="261" r:id="rId7"/>
    <p:sldId id="262" r:id="rId8"/>
    <p:sldId id="263" r:id="rId9"/>
    <p:sldId id="264" r:id="rId10"/>
    <p:sldId id="265" r:id="rId11"/>
    <p:sldId id="267"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08"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D34FBBBE-4377-4CA8-B71A-8CB2244DE7F2}" type="datetimeFigureOut">
              <a:rPr lang="el-GR" smtClean="0"/>
              <a:t>18/1/2018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D9A0D64-ED50-404C-93D2-194DD4810B7A}" type="slidenum">
              <a:rPr lang="el-GR" smtClean="0"/>
              <a:t>‹#›</a:t>
            </a:fld>
            <a:endParaRPr lang="el-GR"/>
          </a:p>
        </p:txBody>
      </p:sp>
    </p:spTree>
    <p:extLst>
      <p:ext uri="{BB962C8B-B14F-4D97-AF65-F5344CB8AC3E}">
        <p14:creationId xmlns:p14="http://schemas.microsoft.com/office/powerpoint/2010/main" val="785531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34FBBBE-4377-4CA8-B71A-8CB2244DE7F2}" type="datetimeFigureOut">
              <a:rPr lang="el-GR" smtClean="0"/>
              <a:t>18/1/2018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D9A0D64-ED50-404C-93D2-194DD4810B7A}" type="slidenum">
              <a:rPr lang="el-GR" smtClean="0"/>
              <a:t>‹#›</a:t>
            </a:fld>
            <a:endParaRPr lang="el-GR"/>
          </a:p>
        </p:txBody>
      </p:sp>
    </p:spTree>
    <p:extLst>
      <p:ext uri="{BB962C8B-B14F-4D97-AF65-F5344CB8AC3E}">
        <p14:creationId xmlns:p14="http://schemas.microsoft.com/office/powerpoint/2010/main" val="2879894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34FBBBE-4377-4CA8-B71A-8CB2244DE7F2}" type="datetimeFigureOut">
              <a:rPr lang="el-GR" smtClean="0"/>
              <a:t>18/1/2018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D9A0D64-ED50-404C-93D2-194DD4810B7A}" type="slidenum">
              <a:rPr lang="el-GR" smtClean="0"/>
              <a:t>‹#›</a:t>
            </a:fld>
            <a:endParaRPr lang="el-GR"/>
          </a:p>
        </p:txBody>
      </p:sp>
    </p:spTree>
    <p:extLst>
      <p:ext uri="{BB962C8B-B14F-4D97-AF65-F5344CB8AC3E}">
        <p14:creationId xmlns:p14="http://schemas.microsoft.com/office/powerpoint/2010/main" val="350402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34FBBBE-4377-4CA8-B71A-8CB2244DE7F2}" type="datetimeFigureOut">
              <a:rPr lang="el-GR" smtClean="0"/>
              <a:t>18/1/2018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D9A0D64-ED50-404C-93D2-194DD4810B7A}" type="slidenum">
              <a:rPr lang="el-GR" smtClean="0"/>
              <a:t>‹#›</a:t>
            </a:fld>
            <a:endParaRPr lang="el-GR"/>
          </a:p>
        </p:txBody>
      </p:sp>
    </p:spTree>
    <p:extLst>
      <p:ext uri="{BB962C8B-B14F-4D97-AF65-F5344CB8AC3E}">
        <p14:creationId xmlns:p14="http://schemas.microsoft.com/office/powerpoint/2010/main" val="1259075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D34FBBBE-4377-4CA8-B71A-8CB2244DE7F2}" type="datetimeFigureOut">
              <a:rPr lang="el-GR" smtClean="0"/>
              <a:t>18/1/2018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D9A0D64-ED50-404C-93D2-194DD4810B7A}" type="slidenum">
              <a:rPr lang="el-GR" smtClean="0"/>
              <a:t>‹#›</a:t>
            </a:fld>
            <a:endParaRPr lang="el-GR"/>
          </a:p>
        </p:txBody>
      </p:sp>
    </p:spTree>
    <p:extLst>
      <p:ext uri="{BB962C8B-B14F-4D97-AF65-F5344CB8AC3E}">
        <p14:creationId xmlns:p14="http://schemas.microsoft.com/office/powerpoint/2010/main" val="2172357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D34FBBBE-4377-4CA8-B71A-8CB2244DE7F2}" type="datetimeFigureOut">
              <a:rPr lang="el-GR" smtClean="0"/>
              <a:t>18/1/2018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D9A0D64-ED50-404C-93D2-194DD4810B7A}" type="slidenum">
              <a:rPr lang="el-GR" smtClean="0"/>
              <a:t>‹#›</a:t>
            </a:fld>
            <a:endParaRPr lang="el-GR"/>
          </a:p>
        </p:txBody>
      </p:sp>
    </p:spTree>
    <p:extLst>
      <p:ext uri="{BB962C8B-B14F-4D97-AF65-F5344CB8AC3E}">
        <p14:creationId xmlns:p14="http://schemas.microsoft.com/office/powerpoint/2010/main" val="587895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D34FBBBE-4377-4CA8-B71A-8CB2244DE7F2}" type="datetimeFigureOut">
              <a:rPr lang="el-GR" smtClean="0"/>
              <a:t>18/1/2018</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FD9A0D64-ED50-404C-93D2-194DD4810B7A}" type="slidenum">
              <a:rPr lang="el-GR" smtClean="0"/>
              <a:t>‹#›</a:t>
            </a:fld>
            <a:endParaRPr lang="el-GR"/>
          </a:p>
        </p:txBody>
      </p:sp>
    </p:spTree>
    <p:extLst>
      <p:ext uri="{BB962C8B-B14F-4D97-AF65-F5344CB8AC3E}">
        <p14:creationId xmlns:p14="http://schemas.microsoft.com/office/powerpoint/2010/main" val="4016056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D34FBBBE-4377-4CA8-B71A-8CB2244DE7F2}" type="datetimeFigureOut">
              <a:rPr lang="el-GR" smtClean="0"/>
              <a:t>18/1/2018</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FD9A0D64-ED50-404C-93D2-194DD4810B7A}" type="slidenum">
              <a:rPr lang="el-GR" smtClean="0"/>
              <a:t>‹#›</a:t>
            </a:fld>
            <a:endParaRPr lang="el-GR"/>
          </a:p>
        </p:txBody>
      </p:sp>
    </p:spTree>
    <p:extLst>
      <p:ext uri="{BB962C8B-B14F-4D97-AF65-F5344CB8AC3E}">
        <p14:creationId xmlns:p14="http://schemas.microsoft.com/office/powerpoint/2010/main" val="2055732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D34FBBBE-4377-4CA8-B71A-8CB2244DE7F2}" type="datetimeFigureOut">
              <a:rPr lang="el-GR" smtClean="0"/>
              <a:t>18/1/2018</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FD9A0D64-ED50-404C-93D2-194DD4810B7A}" type="slidenum">
              <a:rPr lang="el-GR" smtClean="0"/>
              <a:t>‹#›</a:t>
            </a:fld>
            <a:endParaRPr lang="el-GR"/>
          </a:p>
        </p:txBody>
      </p:sp>
    </p:spTree>
    <p:extLst>
      <p:ext uri="{BB962C8B-B14F-4D97-AF65-F5344CB8AC3E}">
        <p14:creationId xmlns:p14="http://schemas.microsoft.com/office/powerpoint/2010/main" val="1239400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D34FBBBE-4377-4CA8-B71A-8CB2244DE7F2}" type="datetimeFigureOut">
              <a:rPr lang="el-GR" smtClean="0"/>
              <a:t>18/1/2018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D9A0D64-ED50-404C-93D2-194DD4810B7A}" type="slidenum">
              <a:rPr lang="el-GR" smtClean="0"/>
              <a:t>‹#›</a:t>
            </a:fld>
            <a:endParaRPr lang="el-GR"/>
          </a:p>
        </p:txBody>
      </p:sp>
    </p:spTree>
    <p:extLst>
      <p:ext uri="{BB962C8B-B14F-4D97-AF65-F5344CB8AC3E}">
        <p14:creationId xmlns:p14="http://schemas.microsoft.com/office/powerpoint/2010/main" val="3817285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D34FBBBE-4377-4CA8-B71A-8CB2244DE7F2}" type="datetimeFigureOut">
              <a:rPr lang="el-GR" smtClean="0"/>
              <a:t>18/1/2018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D9A0D64-ED50-404C-93D2-194DD4810B7A}" type="slidenum">
              <a:rPr lang="el-GR" smtClean="0"/>
              <a:t>‹#›</a:t>
            </a:fld>
            <a:endParaRPr lang="el-GR"/>
          </a:p>
        </p:txBody>
      </p:sp>
    </p:spTree>
    <p:extLst>
      <p:ext uri="{BB962C8B-B14F-4D97-AF65-F5344CB8AC3E}">
        <p14:creationId xmlns:p14="http://schemas.microsoft.com/office/powerpoint/2010/main" val="3133777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4FBBBE-4377-4CA8-B71A-8CB2244DE7F2}" type="datetimeFigureOut">
              <a:rPr lang="el-GR" smtClean="0"/>
              <a:t>18/1/2018</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9A0D64-ED50-404C-93D2-194DD4810B7A}" type="slidenum">
              <a:rPr lang="el-GR" smtClean="0"/>
              <a:t>‹#›</a:t>
            </a:fld>
            <a:endParaRPr lang="el-GR"/>
          </a:p>
        </p:txBody>
      </p:sp>
    </p:spTree>
    <p:extLst>
      <p:ext uri="{BB962C8B-B14F-4D97-AF65-F5344CB8AC3E}">
        <p14:creationId xmlns:p14="http://schemas.microsoft.com/office/powerpoint/2010/main" val="3890037653"/>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4.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15000"/>
                <a:lumOff val="8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sz="4800" u="sng" dirty="0" smtClean="0"/>
              <a:t>ΕΙΔΙΚΑ ΘΕΜΑΤΑ ΚΩΔΙΚΑ ΙΑΤΡΙΚΗΣ ΔΕΟΝΤΟΛΟΓΙΑΣ</a:t>
            </a:r>
            <a:endParaRPr lang="el-GR" sz="4800" u="sng" dirty="0"/>
          </a:p>
        </p:txBody>
      </p:sp>
      <p:sp>
        <p:nvSpPr>
          <p:cNvPr id="3" name="Υπότιτλος 2"/>
          <p:cNvSpPr>
            <a:spLocks noGrp="1"/>
          </p:cNvSpPr>
          <p:nvPr>
            <p:ph type="subTitle" idx="1"/>
          </p:nvPr>
        </p:nvSpPr>
        <p:spPr/>
        <p:txBody>
          <a:bodyPr/>
          <a:lstStyle/>
          <a:p>
            <a:r>
              <a:rPr lang="el-GR" dirty="0" smtClean="0"/>
              <a:t>ΙΑΤΡΙΚΑ ΠΙΣΤΟΠΟΙΗΤΙΚΑ , ΑΡΧΕΙΑ &amp; ΙΑΤΡΙΚΟ ΑΠΟΡΡΗΤΟ</a:t>
            </a:r>
            <a:endParaRPr lang="el-GR" dirty="0"/>
          </a:p>
        </p:txBody>
      </p:sp>
      <p:pic>
        <p:nvPicPr>
          <p:cNvPr id="4" name="Εικόνα 3"/>
          <p:cNvPicPr>
            <a:picLocks noChangeAspect="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3878291" y="4231771"/>
            <a:ext cx="4295871" cy="2236207"/>
          </a:xfrm>
          <a:prstGeom prst="rect">
            <a:avLst/>
          </a:prstGeom>
          <a:ln>
            <a:noFill/>
          </a:ln>
          <a:effectLst>
            <a:softEdge rad="112500"/>
          </a:effectLst>
        </p:spPr>
      </p:pic>
    </p:spTree>
    <p:extLst>
      <p:ext uri="{BB962C8B-B14F-4D97-AF65-F5344CB8AC3E}">
        <p14:creationId xmlns:p14="http://schemas.microsoft.com/office/powerpoint/2010/main" val="1049696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i="1" u="sng" dirty="0" smtClean="0"/>
              <a:t>4. ΙΑΤΡΙΚΟ ΑΠΟΡΡΗΤΟ &amp; </a:t>
            </a:r>
            <a:r>
              <a:rPr lang="el-GR" sz="2800" b="1" i="1" u="sng" dirty="0" smtClean="0"/>
              <a:t>νέος Κανονισμός Προστασίας Προσωπικών Δεδομένων </a:t>
            </a:r>
            <a:endParaRPr lang="el-GR" sz="2800" b="1" i="1" u="sng" dirty="0"/>
          </a:p>
        </p:txBody>
      </p:sp>
      <p:sp>
        <p:nvSpPr>
          <p:cNvPr id="3" name="Θέση περιεχομένου 2"/>
          <p:cNvSpPr>
            <a:spLocks noGrp="1"/>
          </p:cNvSpPr>
          <p:nvPr>
            <p:ph idx="1"/>
          </p:nvPr>
        </p:nvSpPr>
        <p:spPr/>
        <p:txBody>
          <a:bodyPr>
            <a:normAutofit lnSpcReduction="10000"/>
          </a:bodyPr>
          <a:lstStyle/>
          <a:p>
            <a:pPr>
              <a:buFont typeface="Wingdings" panose="05000000000000000000" pitchFamily="2" charset="2"/>
              <a:buChar char="v"/>
            </a:pPr>
            <a:r>
              <a:rPr lang="el-GR" sz="2400" dirty="0"/>
              <a:t> </a:t>
            </a:r>
            <a:r>
              <a:rPr lang="el-GR" sz="2400" dirty="0" smtClean="0"/>
              <a:t>Ποια είναι τα δεδομένα που αφορούν την υγεία σύμφωνα με τον Γενικό Κανονισμό Προσωπικών Δεδομένων </a:t>
            </a:r>
            <a:r>
              <a:rPr lang="en-US" sz="2400" dirty="0" smtClean="0"/>
              <a:t>; </a:t>
            </a:r>
          </a:p>
          <a:p>
            <a:pPr algn="just">
              <a:buFont typeface="Wingdings" panose="05000000000000000000" pitchFamily="2" charset="2"/>
              <a:buChar char="ü"/>
            </a:pPr>
            <a:r>
              <a:rPr lang="en-US" sz="2400" dirty="0"/>
              <a:t> </a:t>
            </a:r>
            <a:r>
              <a:rPr lang="el-GR" sz="2000" dirty="0" smtClean="0"/>
              <a:t>Όσα σχετίζονται με τη σωματική ή ψυχική υγεία ενός φυσικού προσώπου , περιλαμβανομένης της παροχής υπηρεσιών υγειονομικής φροντίδας , τα οποία αποκαλύπτουν πληροφορίες σχετικά με την κατάσταση της υγείας του[ άρθρο 4 (5) ]</a:t>
            </a:r>
            <a:endParaRPr lang="en-US" sz="2000" dirty="0" smtClean="0"/>
          </a:p>
          <a:p>
            <a:pPr marL="0" indent="0">
              <a:buNone/>
            </a:pPr>
            <a:endParaRPr lang="el-GR" sz="2400" dirty="0" smtClean="0"/>
          </a:p>
          <a:p>
            <a:pPr>
              <a:buFont typeface="Wingdings" panose="05000000000000000000" pitchFamily="2" charset="2"/>
              <a:buChar char="v"/>
            </a:pPr>
            <a:r>
              <a:rPr lang="el-GR" sz="2400" dirty="0"/>
              <a:t> </a:t>
            </a:r>
            <a:r>
              <a:rPr lang="el-GR" sz="2400" dirty="0" smtClean="0"/>
              <a:t>Ποια είναι τα γενετικά δεδομένα σύμφωνα με τον Γενικό Κανονισμό Προσωπικών Δεδομένων </a:t>
            </a:r>
            <a:r>
              <a:rPr lang="en-US" sz="2400" dirty="0" smtClean="0"/>
              <a:t>;</a:t>
            </a:r>
            <a:endParaRPr lang="el-GR" sz="2400" dirty="0" smtClean="0"/>
          </a:p>
          <a:p>
            <a:pPr algn="just">
              <a:buFont typeface="Wingdings" panose="05000000000000000000" pitchFamily="2" charset="2"/>
              <a:buChar char="ü"/>
            </a:pPr>
            <a:r>
              <a:rPr lang="el-GR" sz="2400" dirty="0" smtClean="0"/>
              <a:t> </a:t>
            </a:r>
            <a:r>
              <a:rPr lang="el-GR" sz="2000" dirty="0" smtClean="0"/>
              <a:t>Τα δεδομένα προσωπικού χαρακτήρα που αφορούν τα γενετικά χαρακτηριστικά φυσικού προσώπου , που κληρονομήθηκαν ή αποκτήθηκαν , όπως  προκύπτουν , από ανάλυση βιολογικού δείγματος του εν λόγω φυσικού προσώπου και τα οποία παρέχουν μοναδικές πληροφορίες σχετικά με τη φυσιολογία ή την υγεία του εν λόγω φυσικού προσώπου [ άρθρο 4 ( 13) ]</a:t>
            </a:r>
            <a:endParaRPr lang="el-GR" sz="2400" dirty="0"/>
          </a:p>
        </p:txBody>
      </p:sp>
    </p:spTree>
    <p:extLst>
      <p:ext uri="{BB962C8B-B14F-4D97-AF65-F5344CB8AC3E}">
        <p14:creationId xmlns:p14="http://schemas.microsoft.com/office/powerpoint/2010/main" val="5689627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4137326" cy="1600200"/>
          </a:xfrm>
        </p:spPr>
        <p:txBody>
          <a:bodyPr>
            <a:normAutofit/>
          </a:bodyPr>
          <a:lstStyle/>
          <a:p>
            <a:r>
              <a:rPr lang="el-GR" sz="2800" i="1" dirty="0" smtClean="0"/>
              <a:t>   </a:t>
            </a:r>
            <a:r>
              <a:rPr lang="el-GR" sz="2800" i="1" u="sng" dirty="0" smtClean="0"/>
              <a:t>Ενδεικτική Βιβλιογραφία</a:t>
            </a:r>
            <a:endParaRPr lang="el-GR" sz="2800" i="1" u="sng" dirty="0"/>
          </a:p>
        </p:txBody>
      </p:sp>
      <p:pic>
        <p:nvPicPr>
          <p:cNvPr id="5" name="Θέση εικόνας 4"/>
          <p:cNvPicPr>
            <a:picLocks noGrp="1" noChangeAspect="1"/>
          </p:cNvPicPr>
          <p:nvPr>
            <p:ph type="pic" idx="1"/>
          </p:nvPr>
        </p:nvPicPr>
        <p:blipFill>
          <a:blip r:embed="rId3">
            <a:extLst>
              <a:ext uri="{28A0092B-C50C-407E-A947-70E740481C1C}">
                <a14:useLocalDpi xmlns:a14="http://schemas.microsoft.com/office/drawing/2010/main" val="0"/>
              </a:ext>
            </a:extLst>
          </a:blip>
          <a:srcRect l="15744" r="15744"/>
          <a:stretch>
            <a:fillRect/>
          </a:stretch>
        </p:blipFill>
        <p:spPr>
          <a:xfrm>
            <a:off x="6201760" y="1809229"/>
            <a:ext cx="4554342" cy="3596150"/>
          </a:xfrm>
          <a:prstGeom prst="rect">
            <a:avLst/>
          </a:prstGeom>
          <a:ln>
            <a:noFill/>
          </a:ln>
          <a:effectLst>
            <a:outerShdw blurRad="50800" dist="50800" dir="5400000" algn="ctr" rotWithShape="0">
              <a:schemeClr val="accent5">
                <a:lumMod val="75000"/>
              </a:schemeClr>
            </a:outerShdw>
            <a:softEdge rad="112500"/>
          </a:effectLst>
        </p:spPr>
      </p:pic>
      <p:sp>
        <p:nvSpPr>
          <p:cNvPr id="4" name="Θέση κειμένου 3"/>
          <p:cNvSpPr>
            <a:spLocks noGrp="1"/>
          </p:cNvSpPr>
          <p:nvPr>
            <p:ph type="body" sz="half" idx="2"/>
          </p:nvPr>
        </p:nvSpPr>
        <p:spPr/>
        <p:txBody>
          <a:bodyPr>
            <a:normAutofit fontScale="92500" lnSpcReduction="10000"/>
          </a:bodyPr>
          <a:lstStyle/>
          <a:p>
            <a:pPr marL="285750" indent="-285750" algn="just">
              <a:buFont typeface="Arial" panose="020B0604020202020204" pitchFamily="34" charset="0"/>
              <a:buChar char="•"/>
            </a:pPr>
            <a:r>
              <a:rPr lang="el-GR" i="1" dirty="0" smtClean="0"/>
              <a:t>ΒΙΔΑΛΗΣ, ΚΑΠΑΡΤΖΙΑΝΗ</a:t>
            </a:r>
            <a:r>
              <a:rPr lang="el-GR" i="1" dirty="0"/>
              <a:t>, ΚΟΝΤΑΚΟΣ, ΚΥΡΙΑΚΑΚΗ, ΜΑΛΛΙΟΣ, ΠΑΠΑΧΡΗΣΤΟΥ , ΡΑΒΔΑΣ, ΣΟΛΔΑΤΟΣ, ΦΥΤΡΑΚΗΣ : ΙΑΤΡΙΚΗ ΔΕΟΝΤΟΛΟΓΙΑ : Κατά άρθρο ανάλυση του ν 3418/2005, Εκδόσεις </a:t>
            </a:r>
            <a:r>
              <a:rPr lang="el-GR" i="1" dirty="0" err="1"/>
              <a:t>Σάκκουλα</a:t>
            </a:r>
            <a:r>
              <a:rPr lang="el-GR" i="1" dirty="0"/>
              <a:t>, Αθήνα – Θεσσαλονίκη και ιδιαίτερα άρθρο 5 (Ε.Ν Κυριακάκη) , άρθρα 13 και 14 (Ε Μάλλιος) .</a:t>
            </a:r>
          </a:p>
          <a:p>
            <a:pPr marL="342900" indent="-342900" algn="just">
              <a:buFont typeface="Arial" panose="020B0604020202020204" pitchFamily="34" charset="0"/>
              <a:buChar char="•"/>
            </a:pPr>
            <a:r>
              <a:rPr lang="el-GR" i="1" dirty="0" smtClean="0"/>
              <a:t>Ιατρικό </a:t>
            </a:r>
            <a:r>
              <a:rPr lang="el-GR" i="1" dirty="0"/>
              <a:t>Απόρρητο : </a:t>
            </a:r>
            <a:r>
              <a:rPr lang="el-GR" i="1" dirty="0" err="1"/>
              <a:t>Λίλιαν</a:t>
            </a:r>
            <a:r>
              <a:rPr lang="el-GR" i="1" dirty="0"/>
              <a:t> Μήτρου σε …………………… σελ.  363 </a:t>
            </a:r>
          </a:p>
          <a:p>
            <a:pPr marL="285750" indent="-285750" algn="just">
              <a:buFont typeface="Arial" panose="020B0604020202020204" pitchFamily="34" charset="0"/>
              <a:buChar char="•"/>
            </a:pPr>
            <a:r>
              <a:rPr lang="el-GR" i="1" dirty="0" err="1" smtClean="0"/>
              <a:t>Λίλιαν</a:t>
            </a:r>
            <a:r>
              <a:rPr lang="el-GR" i="1" dirty="0" smtClean="0"/>
              <a:t> </a:t>
            </a:r>
            <a:r>
              <a:rPr lang="el-GR" i="1" dirty="0"/>
              <a:t>Μήτρου, Καθηγήτρια Πανεπιστημίου Αιγαίου, Η προστασία δεδομένων υγείας και γενετικών δεδομένων στον ΓΚΠΔ, εισήγηση στο Συνέδριο με θέμα Ιατρική Ευθύνη και Βιοηθική που έγινε στις 19.01.2018 (χθες) στην Αθήνα .</a:t>
            </a:r>
          </a:p>
          <a:p>
            <a:pPr marL="285750" indent="-285750" algn="just">
              <a:buFont typeface="Arial" panose="020B0604020202020204" pitchFamily="34" charset="0"/>
              <a:buChar char="•"/>
            </a:pPr>
            <a:r>
              <a:rPr lang="el-GR" i="1" dirty="0" smtClean="0"/>
              <a:t>Αριστείδης </a:t>
            </a:r>
            <a:r>
              <a:rPr lang="el-GR" i="1" dirty="0"/>
              <a:t>Αλεξιάδης , εισαγωγή στο Ιατρικό Δίκαιο , Θεσσαλονίκη 1996 .</a:t>
            </a:r>
          </a:p>
          <a:p>
            <a:endParaRPr lang="el-GR" dirty="0"/>
          </a:p>
        </p:txBody>
      </p:sp>
    </p:spTree>
    <p:extLst>
      <p:ext uri="{BB962C8B-B14F-4D97-AF65-F5344CB8AC3E}">
        <p14:creationId xmlns:p14="http://schemas.microsoft.com/office/powerpoint/2010/main" val="2712353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956402" cy="1359503"/>
          </a:xfrm>
          <a:pattFill prst="pct25">
            <a:fgClr>
              <a:schemeClr val="accent1"/>
            </a:fgClr>
            <a:bgClr>
              <a:schemeClr val="bg1"/>
            </a:bgClr>
          </a:pattFill>
        </p:spPr>
        <p:txBody>
          <a:bodyPr>
            <a:normAutofit/>
          </a:bodyPr>
          <a:lstStyle/>
          <a:p>
            <a:r>
              <a:rPr lang="el-GR" sz="3600" b="1" i="1" u="sng" dirty="0" smtClean="0"/>
              <a:t>ΔΙΑΓΡΑΜΜΑ</a:t>
            </a:r>
            <a:endParaRPr lang="el-GR" sz="3600" b="1" i="1" u="sng" dirty="0"/>
          </a:p>
        </p:txBody>
      </p:sp>
      <p:sp>
        <p:nvSpPr>
          <p:cNvPr id="3" name="Θέση περιεχομένου 2"/>
          <p:cNvSpPr>
            <a:spLocks noGrp="1"/>
          </p:cNvSpPr>
          <p:nvPr>
            <p:ph idx="1"/>
          </p:nvPr>
        </p:nvSpPr>
        <p:spPr>
          <a:xfrm>
            <a:off x="838199" y="1825625"/>
            <a:ext cx="10956403" cy="4922416"/>
          </a:xfrm>
          <a:pattFill prst="pct20">
            <a:fgClr>
              <a:schemeClr val="accent1"/>
            </a:fgClr>
            <a:bgClr>
              <a:schemeClr val="bg1"/>
            </a:bgClr>
          </a:pattFill>
        </p:spPr>
        <p:txBody>
          <a:bodyPr>
            <a:normAutofit fontScale="92500" lnSpcReduction="20000"/>
          </a:bodyPr>
          <a:lstStyle/>
          <a:p>
            <a:pPr marL="0" indent="0" algn="just">
              <a:buNone/>
            </a:pPr>
            <a:r>
              <a:rPr lang="el-GR" dirty="0" smtClean="0"/>
              <a:t>1. ΤΑ ΙΑΤΡΙΚΑ ΠΙΣΤΟΠΟΙΗΤΙΚΑ /  </a:t>
            </a:r>
            <a:r>
              <a:rPr lang="el-GR" sz="2400" dirty="0" smtClean="0"/>
              <a:t>ΒΕΒΑΙΩΣΕΙΣ </a:t>
            </a:r>
            <a:r>
              <a:rPr lang="el-GR" dirty="0" smtClean="0"/>
              <a:t>/ </a:t>
            </a:r>
            <a:r>
              <a:rPr lang="el-GR" sz="2400" dirty="0" smtClean="0"/>
              <a:t>ΓΝΩΜΑΤΕΥΣΕΙΣ</a:t>
            </a:r>
          </a:p>
          <a:p>
            <a:pPr marL="0" indent="0" algn="just">
              <a:buNone/>
            </a:pPr>
            <a:endParaRPr lang="el-GR" sz="2400" dirty="0" smtClean="0"/>
          </a:p>
          <a:p>
            <a:pPr algn="just"/>
            <a:r>
              <a:rPr lang="el-GR" sz="2400" dirty="0" smtClean="0"/>
              <a:t>ΚΑΤΗΓΟΡΙΟΠΟΙΗΣΗ</a:t>
            </a:r>
          </a:p>
          <a:p>
            <a:pPr algn="just"/>
            <a:r>
              <a:rPr lang="el-GR" sz="2400" dirty="0" smtClean="0"/>
              <a:t>ΙΑΤΡΙΚΑ ΠΙΣΤΟΠΟΙΗΤΙΚΑ ΚΑΙ ΙΑΤΡΙΚΟ ΑΠΟΡΡΗΤΟ</a:t>
            </a:r>
          </a:p>
          <a:p>
            <a:pPr marL="0" indent="0" algn="just">
              <a:buNone/>
            </a:pPr>
            <a:endParaRPr lang="el-GR" sz="2400" dirty="0"/>
          </a:p>
          <a:p>
            <a:pPr marL="0" indent="0" algn="just">
              <a:buNone/>
            </a:pPr>
            <a:r>
              <a:rPr lang="el-GR" dirty="0" smtClean="0"/>
              <a:t>2. ΤΟ ΙΑΤΡΙΚΟ ΑΠΟΡΡΗΤΟ </a:t>
            </a:r>
            <a:r>
              <a:rPr lang="el-GR" sz="2400" dirty="0"/>
              <a:t>-</a:t>
            </a:r>
            <a:r>
              <a:rPr lang="el-GR" sz="2400" dirty="0" smtClean="0"/>
              <a:t> ΠΑΡΟΥΣΙΑΣΗ ΤΗΣ ΡΥΘΜΙΣΗΣ ΤΟΥ ΑΡΘΡΟΥ 13 ΚΩΔΙΚΑ ΙΑΤΡΙΚΗΣ  ΔΕΟΝΤΟΛΟΓΙΑΣ </a:t>
            </a:r>
          </a:p>
          <a:p>
            <a:pPr marL="0" indent="0" algn="just">
              <a:buNone/>
            </a:pPr>
            <a:endParaRPr lang="el-GR" sz="2400" dirty="0"/>
          </a:p>
          <a:p>
            <a:pPr marL="0" indent="0" algn="just">
              <a:buNone/>
            </a:pPr>
            <a:r>
              <a:rPr lang="el-GR" dirty="0" smtClean="0"/>
              <a:t>3. ΙΑΤΡΙΚΟ ΑΠΟΡΡΗΤΟ ΚΑΙ ΙΑΤΡΙΚΑ ΑΡΧΕΙΑ </a:t>
            </a:r>
            <a:r>
              <a:rPr lang="el-GR" sz="2400" dirty="0" smtClean="0"/>
              <a:t>– ΠΑΡΟΥΣΙΑΣΗ ΤΟΥ ΑΡΘΡΟΥ 14 ΚΩΔΙΚΑ ΙΑΤΡΙΚΗΣ ΔΕΟΝΤΟΛΟΓΙΑΣ </a:t>
            </a:r>
          </a:p>
          <a:p>
            <a:pPr marL="0" indent="0" algn="just">
              <a:buNone/>
            </a:pPr>
            <a:endParaRPr lang="el-GR" sz="2400" dirty="0"/>
          </a:p>
          <a:p>
            <a:pPr marL="0" indent="0" algn="just">
              <a:buNone/>
            </a:pPr>
            <a:r>
              <a:rPr lang="el-GR" dirty="0" smtClean="0"/>
              <a:t>4. ΙΑΤΡΙΚΟ ΑΠΟΡΡΗΤΟ &amp; </a:t>
            </a:r>
            <a:r>
              <a:rPr lang="el-GR" sz="2600" dirty="0" smtClean="0"/>
              <a:t>ΝΕΟΣ ΚΑΝΟΝΙΣΜΟΣ ΠΡΟΣΤΑΣΙΑΣ ΠΡΟΣΩΠΙΚΩΝ ΔΕΔΟΜΕΝΩΝ ( ΚΠΔΔ )</a:t>
            </a:r>
          </a:p>
        </p:txBody>
      </p:sp>
    </p:spTree>
    <p:extLst>
      <p:ext uri="{BB962C8B-B14F-4D97-AF65-F5344CB8AC3E}">
        <p14:creationId xmlns:p14="http://schemas.microsoft.com/office/powerpoint/2010/main" val="3938196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i="1" u="sng" dirty="0" smtClean="0"/>
              <a:t>1. ΙΑΤΡΙΚΑ ΠΙΣΤΟΠΟΙΗΤΙΚΑ / ΒΕΒΑΙΩΣΕΙΣ / ΓΝΩΜΑΤΕΥΣΕΙΣ</a:t>
            </a:r>
            <a:endParaRPr lang="el-GR" sz="3200" b="1" i="1" u="sng" dirty="0"/>
          </a:p>
        </p:txBody>
      </p:sp>
      <p:sp>
        <p:nvSpPr>
          <p:cNvPr id="3" name="Θέση περιεχομένου 2"/>
          <p:cNvSpPr>
            <a:spLocks noGrp="1"/>
          </p:cNvSpPr>
          <p:nvPr>
            <p:ph sz="half" idx="1"/>
          </p:nvPr>
        </p:nvSpPr>
        <p:spPr/>
        <p:txBody>
          <a:bodyPr>
            <a:normAutofit/>
          </a:bodyPr>
          <a:lstStyle/>
          <a:p>
            <a:pPr marL="0" indent="0" algn="just">
              <a:buNone/>
            </a:pPr>
            <a:r>
              <a:rPr lang="el-GR" u="sng" dirty="0" smtClean="0"/>
              <a:t>ΙΑΤΡΙΚΟ ΠΙΣΤΟΠΟΙΗΤΙΚΟ </a:t>
            </a:r>
            <a:r>
              <a:rPr lang="en-US" u="sng" dirty="0" smtClean="0"/>
              <a:t>:</a:t>
            </a:r>
          </a:p>
          <a:p>
            <a:pPr marL="0" indent="0" algn="just">
              <a:buNone/>
            </a:pPr>
            <a:r>
              <a:rPr lang="el-GR" sz="2400" dirty="0" smtClean="0"/>
              <a:t>Έγγραφη διαπίστωση κατάστασης ή γεγονότος , η οποία χορηγείται από τον ιατρό</a:t>
            </a:r>
          </a:p>
          <a:p>
            <a:pPr marL="0" indent="0" algn="just">
              <a:buNone/>
            </a:pPr>
            <a:r>
              <a:rPr lang="el-GR" sz="2400" u="sng" dirty="0" smtClean="0"/>
              <a:t>ΔΙΑΚΡΙΝΕΤΑΙ ΣΕ </a:t>
            </a:r>
            <a:r>
              <a:rPr lang="en-US" sz="2400" u="sng" dirty="0" smtClean="0"/>
              <a:t>:</a:t>
            </a:r>
          </a:p>
          <a:p>
            <a:pPr algn="just"/>
            <a:r>
              <a:rPr lang="el-GR" sz="2400" dirty="0" smtClean="0"/>
              <a:t>Πιστοποιητικό ασθενείας</a:t>
            </a:r>
          </a:p>
          <a:p>
            <a:pPr algn="just"/>
            <a:r>
              <a:rPr lang="el-GR" sz="2400" dirty="0" smtClean="0"/>
              <a:t>Πιστοποιητικό υγείας</a:t>
            </a:r>
          </a:p>
          <a:p>
            <a:pPr algn="just"/>
            <a:r>
              <a:rPr lang="el-GR" sz="2400" dirty="0" smtClean="0"/>
              <a:t>Άλλα πιστοποιητικά ( π. χ. γέννησης , θανάτου κ . α. )</a:t>
            </a:r>
            <a:endParaRPr lang="el-GR" sz="2400" dirty="0"/>
          </a:p>
        </p:txBody>
      </p:sp>
      <p:sp>
        <p:nvSpPr>
          <p:cNvPr id="4" name="Θέση περιεχομένου 3"/>
          <p:cNvSpPr>
            <a:spLocks noGrp="1"/>
          </p:cNvSpPr>
          <p:nvPr>
            <p:ph sz="half" idx="2"/>
          </p:nvPr>
        </p:nvSpPr>
        <p:spPr/>
        <p:txBody>
          <a:bodyPr/>
          <a:lstStyle/>
          <a:p>
            <a:pPr algn="just">
              <a:buFont typeface="Wingdings" panose="05000000000000000000" pitchFamily="2" charset="2"/>
              <a:buChar char="v"/>
            </a:pPr>
            <a:r>
              <a:rPr lang="el-GR" sz="2000" dirty="0" smtClean="0"/>
              <a:t>Πότε η ιατρική συνταγή θεωρείται ιατρικό πιστοποιητικό </a:t>
            </a:r>
            <a:r>
              <a:rPr lang="en-US" sz="2000" dirty="0" smtClean="0"/>
              <a:t>;</a:t>
            </a:r>
            <a:endParaRPr lang="el-GR" sz="2000" dirty="0" smtClean="0"/>
          </a:p>
          <a:p>
            <a:pPr algn="just">
              <a:buFont typeface="Wingdings" panose="05000000000000000000" pitchFamily="2" charset="2"/>
              <a:buChar char="ü"/>
            </a:pPr>
            <a:r>
              <a:rPr lang="el-GR" sz="2000" dirty="0" smtClean="0"/>
              <a:t> Μόνο όταν ενσωματώνει ιατρική κρίση . </a:t>
            </a:r>
          </a:p>
          <a:p>
            <a:pPr marL="0" indent="0" algn="just">
              <a:buNone/>
            </a:pPr>
            <a:endParaRPr lang="el-GR" dirty="0" smtClean="0"/>
          </a:p>
          <a:p>
            <a:pPr algn="just">
              <a:buFont typeface="Wingdings" panose="05000000000000000000" pitchFamily="2" charset="2"/>
              <a:buChar char="v"/>
            </a:pPr>
            <a:r>
              <a:rPr lang="el-GR" sz="2000" dirty="0" smtClean="0"/>
              <a:t>Το ιατρικό παραπεμπτικό θεωρείται ιατρικό πιστοποιητικό</a:t>
            </a:r>
            <a:r>
              <a:rPr lang="en-US" sz="2000" dirty="0" smtClean="0"/>
              <a:t> ;</a:t>
            </a:r>
          </a:p>
          <a:p>
            <a:pPr algn="just">
              <a:buFont typeface="Wingdings" panose="05000000000000000000" pitchFamily="2" charset="2"/>
              <a:buChar char="ü"/>
            </a:pPr>
            <a:r>
              <a:rPr lang="en-US" sz="2000" dirty="0"/>
              <a:t> </a:t>
            </a:r>
            <a:r>
              <a:rPr lang="el-GR" sz="2000" dirty="0" smtClean="0"/>
              <a:t>Όχι . </a:t>
            </a:r>
          </a:p>
          <a:p>
            <a:pPr algn="just">
              <a:buFont typeface="Wingdings" panose="05000000000000000000" pitchFamily="2" charset="2"/>
              <a:buChar char="ü"/>
            </a:pPr>
            <a:endParaRPr lang="el-GR" sz="2000" dirty="0"/>
          </a:p>
          <a:p>
            <a:pPr algn="just">
              <a:buFont typeface="Wingdings" panose="05000000000000000000" pitchFamily="2" charset="2"/>
              <a:buChar char="v"/>
            </a:pPr>
            <a:r>
              <a:rPr lang="el-GR" sz="2000" dirty="0" smtClean="0"/>
              <a:t>Η ιατρική γνωμάτευση έχει την ίδια αξία με το ιατρικό πιστοποιητικό </a:t>
            </a:r>
            <a:r>
              <a:rPr lang="en-US" sz="2000" dirty="0" smtClean="0"/>
              <a:t>;</a:t>
            </a:r>
          </a:p>
          <a:p>
            <a:pPr algn="just">
              <a:buFont typeface="Wingdings" panose="05000000000000000000" pitchFamily="2" charset="2"/>
              <a:buChar char="ü"/>
            </a:pPr>
            <a:r>
              <a:rPr lang="en-US" sz="2000" dirty="0"/>
              <a:t> </a:t>
            </a:r>
            <a:r>
              <a:rPr lang="el-GR" sz="2000" dirty="0" smtClean="0"/>
              <a:t>Ναι . </a:t>
            </a:r>
            <a:endParaRPr lang="el-GR" sz="2000" dirty="0"/>
          </a:p>
        </p:txBody>
      </p:sp>
    </p:spTree>
    <p:extLst>
      <p:ext uri="{BB962C8B-B14F-4D97-AF65-F5344CB8AC3E}">
        <p14:creationId xmlns:p14="http://schemas.microsoft.com/office/powerpoint/2010/main" val="36261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i="1" u="sng" dirty="0" smtClean="0"/>
              <a:t>Τι κάνετε για να δώσετε ιατρικό πιστοποιητικό</a:t>
            </a:r>
            <a:r>
              <a:rPr lang="en-US" sz="2800" b="1" i="1" u="sng" dirty="0" smtClean="0"/>
              <a:t> ; </a:t>
            </a:r>
            <a:endParaRPr lang="el-GR" sz="2800" b="1" i="1" u="sng" dirty="0"/>
          </a:p>
        </p:txBody>
      </p:sp>
      <p:sp>
        <p:nvSpPr>
          <p:cNvPr id="3" name="Θέση περιεχομένου 2"/>
          <p:cNvSpPr>
            <a:spLocks noGrp="1"/>
          </p:cNvSpPr>
          <p:nvPr>
            <p:ph sz="half" idx="1"/>
          </p:nvPr>
        </p:nvSpPr>
        <p:spPr/>
        <p:txBody>
          <a:bodyPr>
            <a:normAutofit/>
          </a:bodyPr>
          <a:lstStyle/>
          <a:p>
            <a:pPr algn="just">
              <a:buFont typeface="Wingdings" panose="05000000000000000000" pitchFamily="2" charset="2"/>
              <a:buChar char="ü"/>
            </a:pPr>
            <a:r>
              <a:rPr lang="en-US" sz="2400" dirty="0" smtClean="0"/>
              <a:t> </a:t>
            </a:r>
            <a:r>
              <a:rPr lang="el-GR" sz="2400" dirty="0" smtClean="0"/>
              <a:t>Εξετάζετε τον ενδιαφερόμενο . </a:t>
            </a:r>
          </a:p>
          <a:p>
            <a:pPr algn="just">
              <a:buFont typeface="Wingdings" panose="05000000000000000000" pitchFamily="2" charset="2"/>
              <a:buChar char="ü"/>
            </a:pPr>
            <a:r>
              <a:rPr lang="el-GR" sz="2400" dirty="0" smtClean="0"/>
              <a:t> Ασχολείστε μόνο εφόσον είναι δική σας ειδικότητας / αρμοδιότητας . </a:t>
            </a:r>
          </a:p>
          <a:p>
            <a:pPr algn="just">
              <a:buFont typeface="Wingdings" panose="05000000000000000000" pitchFamily="2" charset="2"/>
              <a:buChar char="ü"/>
            </a:pPr>
            <a:r>
              <a:rPr lang="el-GR" sz="2400" dirty="0" smtClean="0"/>
              <a:t> Γράφετε σε ποιόν απευθύνεται και το δίνεται στον ασθενή ή στους οικείους του ( ανάλογα την περίπτωση ) . </a:t>
            </a:r>
          </a:p>
          <a:p>
            <a:pPr algn="just">
              <a:buFont typeface="Wingdings" panose="05000000000000000000" pitchFamily="2" charset="2"/>
              <a:buChar char="ü"/>
            </a:pPr>
            <a:r>
              <a:rPr lang="el-GR" sz="2400" dirty="0" smtClean="0"/>
              <a:t> Γράφετε το σκοπό για τον οποίο δίδεται . </a:t>
            </a:r>
          </a:p>
          <a:p>
            <a:pPr>
              <a:buFont typeface="Wingdings" panose="05000000000000000000" pitchFamily="2" charset="2"/>
              <a:buChar char="ü"/>
            </a:pPr>
            <a:endParaRPr lang="el-GR" sz="2400" dirty="0"/>
          </a:p>
        </p:txBody>
      </p:sp>
      <p:pic>
        <p:nvPicPr>
          <p:cNvPr id="5" name="Θέση περιεχομένου 4"/>
          <p:cNvPicPr>
            <a:picLocks noGrp="1" noChangeAspect="1"/>
          </p:cNvPicPr>
          <p:nvPr>
            <p:ph sz="half" idx="2"/>
          </p:nvPr>
        </p:nvPicPr>
        <p:blipFill>
          <a:blip r:embed="rId3">
            <a:extLst>
              <a:ext uri="{BEBA8EAE-BF5A-486C-A8C5-ECC9F3942E4B}">
                <a14:imgProps xmlns:a14="http://schemas.microsoft.com/office/drawing/2010/main">
                  <a14:imgLayer r:embed="rId4">
                    <a14:imgEffect>
                      <a14:artisticPaintBrush/>
                    </a14:imgEffect>
                    <a14:imgEffect>
                      <a14:colorTemperature colorTemp="4700"/>
                    </a14:imgEffect>
                  </a14:imgLayer>
                </a14:imgProps>
              </a:ext>
              <a:ext uri="{28A0092B-C50C-407E-A947-70E740481C1C}">
                <a14:useLocalDpi xmlns:a14="http://schemas.microsoft.com/office/drawing/2010/main" val="0"/>
              </a:ext>
            </a:extLst>
          </a:blip>
          <a:stretch>
            <a:fillRect/>
          </a:stretch>
        </p:blipFill>
        <p:spPr>
          <a:xfrm>
            <a:off x="6841564" y="2220852"/>
            <a:ext cx="4333815" cy="2250788"/>
          </a:xfrm>
          <a:prstGeom prst="rect">
            <a:avLst/>
          </a:prstGeom>
          <a:ln>
            <a:noFill/>
          </a:ln>
          <a:effectLst>
            <a:softEdge rad="112500"/>
          </a:effectLst>
        </p:spPr>
      </p:pic>
    </p:spTree>
    <p:extLst>
      <p:ext uri="{BB962C8B-B14F-4D97-AF65-F5344CB8AC3E}">
        <p14:creationId xmlns:p14="http://schemas.microsoft.com/office/powerpoint/2010/main" val="285802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marL="571500" indent="-571500">
              <a:buFont typeface="Wingdings" panose="05000000000000000000" pitchFamily="2" charset="2"/>
              <a:buChar char="§"/>
            </a:pPr>
            <a:r>
              <a:rPr lang="el-GR" sz="3600" i="1" u="sng" dirty="0" smtClean="0"/>
              <a:t>ΙΑΤΡΙΚΑ ΠΙΣΤΟΠΟΙΗΤΙΚΑ / ΙΑΤΡΙΚΟ ΑΠΟΡΡΗΤΟ</a:t>
            </a:r>
            <a:endParaRPr lang="el-GR" sz="3600" i="1" u="sng" dirty="0"/>
          </a:p>
        </p:txBody>
      </p:sp>
      <p:sp>
        <p:nvSpPr>
          <p:cNvPr id="3" name="Θέση περιεχομένου 2"/>
          <p:cNvSpPr>
            <a:spLocks noGrp="1"/>
          </p:cNvSpPr>
          <p:nvPr>
            <p:ph idx="1"/>
          </p:nvPr>
        </p:nvSpPr>
        <p:spPr/>
        <p:txBody>
          <a:bodyPr>
            <a:normAutofit/>
          </a:bodyPr>
          <a:lstStyle/>
          <a:p>
            <a:r>
              <a:rPr lang="el-GR" dirty="0" smtClean="0">
                <a:solidFill>
                  <a:srgbClr val="C00000"/>
                </a:solidFill>
              </a:rPr>
              <a:t>Άρθρο 5 , παρ. 3</a:t>
            </a:r>
          </a:p>
          <a:p>
            <a:pPr marL="0" indent="0" algn="just">
              <a:buNone/>
            </a:pPr>
            <a:r>
              <a:rPr lang="el-GR" dirty="0" smtClean="0"/>
              <a:t> </a:t>
            </a:r>
            <a:r>
              <a:rPr lang="el-GR" sz="2400" dirty="0"/>
              <a:t>Τα ιατρικά πιστοποιητικά και οι ιατρικές γνωματεύσεις εκδίδονται μετά από προηγούμενη γραπτή ή προφορική αίτηση του προσώπου στο οποίο αφορούν ή, κατ` εξαίρεση, τρίτου προσώπου που έχει έννομο συμφέρον και το αποδεικνύει, καθώς και όταν αυτό ρητά προβλέπεται στο νόμο. Ειδικά τα ιατρικά πιστοποιητικά που αφορούν στην παρούσα κατάσταση του ασθενούς προϋποθέτουν την προηγούμενη εξέταση του ασθενούς. Η έκδοση αναληθών ιατρικών πιστοποιητικών συνιστά πειθαρχικό και ποινικό αδίκημα σύμφωνα με τις κείμενες διατάξεις. Ιδιώτες ιατροί που εκδίδουν ιατρικά πιστοποιητικά ή μετέχουν σε επιτροπές που τα εκδίδουν, θεωρούνται υπάλληλοι κατά την έννοια που έχει ο όρος στον Ποινικό Κώδικα.</a:t>
            </a:r>
          </a:p>
        </p:txBody>
      </p:sp>
    </p:spTree>
    <p:extLst>
      <p:ext uri="{BB962C8B-B14F-4D97-AF65-F5344CB8AC3E}">
        <p14:creationId xmlns:p14="http://schemas.microsoft.com/office/powerpoint/2010/main" val="1314719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i="1" u="sng" dirty="0" smtClean="0"/>
              <a:t>2. ΤΟ ΙΑΤΡΙΚΟ ΑΠΟΡΡΗΤΟ – </a:t>
            </a:r>
            <a:r>
              <a:rPr lang="el-GR" sz="2400" b="1" i="1" u="sng" dirty="0" smtClean="0"/>
              <a:t>Παρουσίασης της ρύθμισης του άρθρου 13 ΚΙΔ </a:t>
            </a:r>
            <a:endParaRPr lang="el-GR" sz="2400" b="1" i="1" u="sng" dirty="0"/>
          </a:p>
        </p:txBody>
      </p:sp>
      <p:sp>
        <p:nvSpPr>
          <p:cNvPr id="3" name="Θέση περιεχομένου 2"/>
          <p:cNvSpPr>
            <a:spLocks noGrp="1"/>
          </p:cNvSpPr>
          <p:nvPr>
            <p:ph idx="1"/>
          </p:nvPr>
        </p:nvSpPr>
        <p:spPr>
          <a:xfrm>
            <a:off x="92598" y="1825623"/>
            <a:ext cx="11852475" cy="5431703"/>
          </a:xfrm>
        </p:spPr>
        <p:txBody>
          <a:bodyPr>
            <a:normAutofit fontScale="25000" lnSpcReduction="20000"/>
          </a:bodyPr>
          <a:lstStyle/>
          <a:p>
            <a:r>
              <a:rPr lang="el-GR" sz="8600" b="1" dirty="0" smtClean="0">
                <a:solidFill>
                  <a:srgbClr val="C00000"/>
                </a:solidFill>
              </a:rPr>
              <a:t>Άρθρο 13</a:t>
            </a:r>
            <a:endParaRPr lang="el-GR" sz="8600" b="1" dirty="0"/>
          </a:p>
          <a:p>
            <a:pPr marL="0" indent="0" algn="just">
              <a:buNone/>
            </a:pPr>
            <a:r>
              <a:rPr lang="el-GR" sz="5600" dirty="0"/>
              <a:t>1. Ο ιατρός οφείλει να τηρεί αυστηρά απόλυτη εχεμύθεια για οποιοδήποτε στοιχείο υποπίπτει στην αντίληψή του ή του αποκαλύπτει ο ασθενής ή τρίτοι, στο πλαίσιο της άσκησης των καθηκόντων του, και το οποίο αφορά στον ασθενή ή τους οικείους του.</a:t>
            </a:r>
          </a:p>
          <a:p>
            <a:pPr marL="0" indent="0" algn="just">
              <a:buNone/>
            </a:pPr>
            <a:r>
              <a:rPr lang="el-GR" sz="5600" dirty="0"/>
              <a:t>2. Για την αυστηρή και αποτελεσματική τήρηση του ιατρικού απορρήτου, ο ιατρός οφείλει:</a:t>
            </a:r>
          </a:p>
          <a:p>
            <a:pPr marL="0" indent="0" algn="just">
              <a:buNone/>
            </a:pPr>
            <a:r>
              <a:rPr lang="el-GR" sz="5600" dirty="0"/>
              <a:t>α) να ασκεί την αναγκαία εποπτεία στους βοηθούς, στους συνεργάτες ή στα άλλα πρόσωπα που συμπράττουν ή συμμετέχουν ή τον στηρίζουν με οποιονδήποτε τρόπο κατά την άσκηση του λειτουργήματός του και</a:t>
            </a:r>
          </a:p>
          <a:p>
            <a:pPr marL="0" indent="0" algn="just">
              <a:buNone/>
            </a:pPr>
            <a:r>
              <a:rPr lang="el-GR" sz="5600" dirty="0"/>
              <a:t>β) να λαμβάνει κάθε μέτρο διαφύλαξης του απορρήτου και για το χρόνο μετά τη -με οποιονδήποτε τρόπο- παύση ή λήξη άσκησης του λειτουργήματός του.</a:t>
            </a:r>
          </a:p>
          <a:p>
            <a:pPr marL="0" indent="0" algn="just">
              <a:buNone/>
            </a:pPr>
            <a:r>
              <a:rPr lang="el-GR" sz="5600" dirty="0"/>
              <a:t>3. Η άρση του ιατρικού απορρήτου επιτρέπεται όταν:</a:t>
            </a:r>
          </a:p>
          <a:p>
            <a:pPr marL="0" indent="0" algn="just">
              <a:buNone/>
            </a:pPr>
            <a:r>
              <a:rPr lang="el-GR" sz="5600" dirty="0"/>
              <a:t>α) Ο ιατρός αποβλέπει στην εκπλήρωση νομικού καθήκοντος. Νομικό καθήκον συντρέχει, όταν η αποκάλυψη επιβάλλεται από ειδικό νόμο, όπως στις περιπτώσεις γέννησης, θανάτου, μολυσματικών νόσων και άλλες ή από γενικό νόμο, όπως στην υποχρέωση έγκαιρης αναγγελίας στην αρχή, όταν ο ιατρός μαθαίνει με τρόπο αξιόπιστο ότι μελετάται κακούργημα ή ότι άρχισε ήδη η εκτέλεσή του και, μάλιστα, σε χρόνο τέτοιο, ώστε να μπορεί ακόμα να προληφθεί η τέλεση ή το αποτέλεσμά του.</a:t>
            </a:r>
          </a:p>
          <a:p>
            <a:pPr marL="0" indent="0" algn="just">
              <a:buNone/>
            </a:pPr>
            <a:r>
              <a:rPr lang="el-GR" sz="5600" dirty="0"/>
              <a:t>β) Ο ιατρός αποβλέπει στη διαφύλαξη έννομου ή άλλου δικαιολογημένου, ουσιώδους δημοσίου συμφέροντος ή συμφέροντος του ίδιου του ιατρού ή κάποιου άλλου, το οποίο δεν μπορεί να διαφυλαχθεί διαφορετικά.</a:t>
            </a:r>
          </a:p>
          <a:p>
            <a:pPr marL="0" indent="0" algn="just">
              <a:buNone/>
            </a:pPr>
            <a:r>
              <a:rPr lang="el-GR" sz="5600" dirty="0"/>
              <a:t>γ) '</a:t>
            </a:r>
            <a:r>
              <a:rPr lang="el-GR" sz="5600" dirty="0" err="1"/>
              <a:t>Οταν</a:t>
            </a:r>
            <a:r>
              <a:rPr lang="el-GR" sz="5600" dirty="0"/>
              <a:t> συντρέχει κατάσταση ανάγκης ή άμυνας.</a:t>
            </a:r>
          </a:p>
          <a:p>
            <a:pPr marL="0" indent="0" algn="just">
              <a:buNone/>
            </a:pPr>
            <a:r>
              <a:rPr lang="el-GR" sz="5600" dirty="0"/>
              <a:t>4. Η υποχρέωση τήρησής ιατρικού απορρήτου αίρεται, εάν συναινεί σε αυτό εκείνος στον οποίο αφορά, εκτός εάν η σχετική δήλωσή του δεν είναι έγκυρη, όπως στην περίπτωση, που αυτή είναι προϊόν πλάνης, απάτης, απειλής, σωματικής ή ψυχολογικής βίας, ή εάν η άρση του απορρήτου συνιστά προσβολή της ανθρώπινης αξιοπρέπειας.</a:t>
            </a:r>
          </a:p>
          <a:p>
            <a:pPr marL="0" indent="0" algn="just">
              <a:buNone/>
            </a:pPr>
            <a:r>
              <a:rPr lang="el-GR" sz="5600" dirty="0"/>
              <a:t>5. Οι ιατροί που ασκούν δημόσια υπηρεσία ελέγχου, επιθεώρησης ή πραγματογνωμοσύνης απαλλάσσονται από την υποχρέωση τήρησης του ιατρικού απορρήτου μόνο έναντι των εντολέων τους και μόνο ως προς το αντικείμενο της εντολής και τους λοιπούς όρους χορήγησής της.</a:t>
            </a:r>
          </a:p>
          <a:p>
            <a:pPr marL="0" indent="0" algn="just">
              <a:buNone/>
            </a:pPr>
            <a:r>
              <a:rPr lang="el-GR" sz="5600" dirty="0"/>
              <a:t>6. Η υποχρέωση τήρησης και διαφύλαξης του ιατρικού απορρήτου δεν παύει να ισχύει με το θάνατο του ασθενούς</a:t>
            </a:r>
            <a:r>
              <a:rPr lang="el-GR" sz="5600" dirty="0" smtClean="0"/>
              <a:t>.</a:t>
            </a:r>
            <a:endParaRPr lang="el-GR" sz="5600" dirty="0"/>
          </a:p>
        </p:txBody>
      </p:sp>
    </p:spTree>
    <p:extLst>
      <p:ext uri="{BB962C8B-B14F-4D97-AF65-F5344CB8AC3E}">
        <p14:creationId xmlns:p14="http://schemas.microsoft.com/office/powerpoint/2010/main" val="2376527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i="1" u="sng" dirty="0" smtClean="0"/>
              <a:t>Πότε επιτρέπεται η άρση του ιατρικού απορρήτου</a:t>
            </a:r>
            <a:r>
              <a:rPr lang="en-US" sz="2800" b="1" i="1" u="sng" dirty="0" smtClean="0"/>
              <a:t>;</a:t>
            </a:r>
            <a:r>
              <a:rPr lang="el-GR" sz="2800" b="1" i="1" u="sng" dirty="0" smtClean="0"/>
              <a:t> </a:t>
            </a:r>
            <a:endParaRPr lang="el-GR" sz="2800" b="1" i="1" u="sng" dirty="0"/>
          </a:p>
        </p:txBody>
      </p:sp>
      <p:sp>
        <p:nvSpPr>
          <p:cNvPr id="3" name="Θέση περιεχομένου 2"/>
          <p:cNvSpPr>
            <a:spLocks noGrp="1"/>
          </p:cNvSpPr>
          <p:nvPr>
            <p:ph idx="1"/>
          </p:nvPr>
        </p:nvSpPr>
        <p:spPr/>
        <p:txBody>
          <a:bodyPr>
            <a:normAutofit/>
          </a:bodyPr>
          <a:lstStyle/>
          <a:p>
            <a:pPr algn="just">
              <a:buFont typeface="Wingdings" panose="05000000000000000000" pitchFamily="2" charset="2"/>
              <a:buChar char="ü"/>
            </a:pPr>
            <a:r>
              <a:rPr lang="el-GR" sz="2400" dirty="0" smtClean="0"/>
              <a:t> Όταν ο ιατρός αποβλέπει στην εκπλήρωση νομικού συμφέροντος , το οποίο συντρέχει όταν η αποκάλυψη επιβάλλεται από το νόμο . </a:t>
            </a:r>
          </a:p>
          <a:p>
            <a:pPr algn="just">
              <a:buFont typeface="Wingdings" panose="05000000000000000000" pitchFamily="2" charset="2"/>
              <a:buChar char="ü"/>
            </a:pPr>
            <a:endParaRPr lang="el-GR" sz="2400" dirty="0"/>
          </a:p>
          <a:p>
            <a:pPr algn="just">
              <a:buFont typeface="Wingdings" panose="05000000000000000000" pitchFamily="2" charset="2"/>
              <a:buChar char="ü"/>
            </a:pPr>
            <a:r>
              <a:rPr lang="el-GR" sz="2400" dirty="0" smtClean="0"/>
              <a:t> Όταν ο ιατρός αποβλέπει στη διαφύλαξη έννομου ή άλλου δικαιολογημένου ουσιώδους δημοσίου συμφέροντος του ίδιου του ιατρού ή κάποιου άλλου , το οποίο δεν μπορεί να διαφυλαχθεί διαφορετικά . </a:t>
            </a:r>
          </a:p>
          <a:p>
            <a:pPr algn="just">
              <a:buFont typeface="Wingdings" panose="05000000000000000000" pitchFamily="2" charset="2"/>
              <a:buChar char="ü"/>
            </a:pPr>
            <a:endParaRPr lang="el-GR" sz="2400" dirty="0" smtClean="0"/>
          </a:p>
          <a:p>
            <a:pPr algn="just">
              <a:buFont typeface="Wingdings" panose="05000000000000000000" pitchFamily="2" charset="2"/>
              <a:buChar char="ü"/>
            </a:pPr>
            <a:r>
              <a:rPr lang="el-GR" sz="2400" dirty="0" smtClean="0"/>
              <a:t>Όταν συντρέχει κατάσταση ανάγκης ή άμυνας . </a:t>
            </a:r>
            <a:endParaRPr lang="el-GR" sz="2400" dirty="0"/>
          </a:p>
        </p:txBody>
      </p:sp>
    </p:spTree>
    <p:extLst>
      <p:ext uri="{BB962C8B-B14F-4D97-AF65-F5344CB8AC3E}">
        <p14:creationId xmlns:p14="http://schemas.microsoft.com/office/powerpoint/2010/main" val="20842541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i="1" u="sng" dirty="0" smtClean="0"/>
              <a:t>3. ΙΑΤΡΙΚΟ ΑΠΟΡΡΗΤΟ ΚΑΙ ΙΑΤΡΙΚΑ ΑΡΧΕΙΑ – </a:t>
            </a:r>
            <a:r>
              <a:rPr lang="el-GR" sz="2400" b="1" i="1" u="sng" dirty="0" smtClean="0"/>
              <a:t>Παρουσίαση του </a:t>
            </a:r>
            <a:r>
              <a:rPr lang="el-GR" sz="2400" b="1" i="1" u="sng" dirty="0"/>
              <a:t>ά</a:t>
            </a:r>
            <a:r>
              <a:rPr lang="el-GR" sz="2400" b="1" i="1" u="sng" dirty="0" smtClean="0"/>
              <a:t>ρθρου 14 ΚΙΔ</a:t>
            </a:r>
            <a:endParaRPr lang="el-GR" sz="2400" b="1" i="1" u="sng" dirty="0"/>
          </a:p>
        </p:txBody>
      </p:sp>
      <p:sp>
        <p:nvSpPr>
          <p:cNvPr id="3" name="Θέση περιεχομένου 2"/>
          <p:cNvSpPr>
            <a:spLocks noGrp="1"/>
          </p:cNvSpPr>
          <p:nvPr>
            <p:ph idx="1"/>
          </p:nvPr>
        </p:nvSpPr>
        <p:spPr>
          <a:xfrm>
            <a:off x="243069" y="1825624"/>
            <a:ext cx="12141842" cy="5032376"/>
          </a:xfrm>
        </p:spPr>
        <p:txBody>
          <a:bodyPr>
            <a:normAutofit fontScale="92500" lnSpcReduction="10000"/>
          </a:bodyPr>
          <a:lstStyle/>
          <a:p>
            <a:r>
              <a:rPr lang="el-GR" sz="3000" b="1" dirty="0" smtClean="0">
                <a:solidFill>
                  <a:srgbClr val="C00000"/>
                </a:solidFill>
              </a:rPr>
              <a:t>Άρθρο 14 </a:t>
            </a:r>
          </a:p>
          <a:p>
            <a:pPr marL="0" indent="0">
              <a:buNone/>
            </a:pPr>
            <a:r>
              <a:rPr lang="el-GR" sz="2200" dirty="0"/>
              <a:t>1.Ο ιατρός υποχρεούται να τηρεί ιατρικό αρχείο, σε ηλεκτρονική ή μη μορφή, το οποίο περιέχει δεδομένα που συνδέονται αρρήκτως ή αιτιωδώς με την ασθένεια ή την υγεία των </a:t>
            </a:r>
            <a:endParaRPr lang="el-GR" sz="2200" dirty="0" smtClean="0"/>
          </a:p>
          <a:p>
            <a:pPr marL="0" indent="0">
              <a:buNone/>
            </a:pPr>
            <a:r>
              <a:rPr lang="el-GR" sz="2200" dirty="0" smtClean="0"/>
              <a:t>ασθενών </a:t>
            </a:r>
            <a:r>
              <a:rPr lang="el-GR" sz="2200" dirty="0"/>
              <a:t>του. Για την τήρηση του αρχείου αυτού και την επεξεργασία των δεδομένων του εφαρμόζονται οι διατάξεις του ν. 2472/1977 (ΦΕΚΑ'50</a:t>
            </a:r>
            <a:r>
              <a:rPr lang="el-GR" sz="2200" dirty="0" smtClean="0"/>
              <a:t>).</a:t>
            </a:r>
            <a:endParaRPr lang="el-GR" sz="2200" dirty="0"/>
          </a:p>
          <a:p>
            <a:pPr marL="0" indent="0">
              <a:buNone/>
            </a:pPr>
            <a:r>
              <a:rPr lang="el-GR" sz="2200" dirty="0"/>
              <a:t>2.Τα ιατρικά αρχεία πρέπει να περιέχουν ονοματεπώνυμο, το πατρώνυμο, το φύλο, την ηλικία, το επάγγελμα, τη διεύθυνση του ασθενή, τις ημερομηνίες της επίσκεψης, καθώς και  </a:t>
            </a:r>
            <a:r>
              <a:rPr lang="el-GR" sz="2200" dirty="0" smtClean="0"/>
              <a:t>κάθε </a:t>
            </a:r>
            <a:r>
              <a:rPr lang="el-GR" sz="2200" dirty="0"/>
              <a:t>άλλο ουσιώδες στοιχείο που συνδέεται </a:t>
            </a:r>
            <a:r>
              <a:rPr lang="el-GR" sz="2200" dirty="0" smtClean="0"/>
              <a:t> με </a:t>
            </a:r>
            <a:r>
              <a:rPr lang="el-GR" sz="2200" dirty="0"/>
              <a:t>την παροχή φροντίδας στον ασθενή, όπως, ενδεικτικά και ανάλογα με την ειδικότητα, τα ενοχλήματα της υγείας του και το λόγο της  </a:t>
            </a:r>
            <a:r>
              <a:rPr lang="el-GR" sz="2200" dirty="0" smtClean="0"/>
              <a:t>επίσκεψης</a:t>
            </a:r>
            <a:r>
              <a:rPr lang="el-GR" sz="2200" dirty="0"/>
              <a:t>, την πρωτογενή και δευτερογενή διάγνωση ή την αγωγή που ακολουθήθηκε</a:t>
            </a:r>
            <a:r>
              <a:rPr lang="el-GR" sz="2200" dirty="0" smtClean="0"/>
              <a:t>.</a:t>
            </a:r>
            <a:endParaRPr lang="el-GR" sz="2200" dirty="0"/>
          </a:p>
          <a:p>
            <a:pPr marL="0" indent="0">
              <a:buNone/>
            </a:pPr>
            <a:r>
              <a:rPr lang="el-GR" sz="2200" dirty="0"/>
              <a:t>3.Οι κλινικές και τα νοσοκομεία τηρούν στα ιατρικά τους αρχεία και τα αποτελέσματα όλων των κλινικών και </a:t>
            </a:r>
            <a:r>
              <a:rPr lang="el-GR" sz="2200" dirty="0" err="1"/>
              <a:t>παρακλινικών</a:t>
            </a:r>
            <a:r>
              <a:rPr lang="el-GR" sz="2200" dirty="0"/>
              <a:t> εξετάσεων</a:t>
            </a:r>
            <a:r>
              <a:rPr lang="el-GR" sz="2200" dirty="0" smtClean="0"/>
              <a:t>.</a:t>
            </a:r>
            <a:endParaRPr lang="el-GR" sz="2200" dirty="0"/>
          </a:p>
          <a:p>
            <a:pPr marL="0" indent="0">
              <a:buNone/>
            </a:pPr>
            <a:r>
              <a:rPr lang="el-GR" sz="2200" dirty="0"/>
              <a:t>4.Η υποχρέωση διατήρησης των ιατρικών αρχείων ισχύει:</a:t>
            </a:r>
          </a:p>
          <a:p>
            <a:pPr marL="0" indent="0">
              <a:buNone/>
            </a:pPr>
            <a:r>
              <a:rPr lang="el-GR" sz="2200" dirty="0"/>
              <a:t>α) στα ιδιωτικά ιατρεία και τις λοιπές μονάδες πρωτοβάθμιας φροντίδας υγείας του ιδιωτικού τομέα, για μια δεκαετία από την τελευταία επίσκεψη του ασθενή και</a:t>
            </a:r>
          </a:p>
          <a:p>
            <a:pPr marL="0" indent="0">
              <a:buNone/>
            </a:pPr>
            <a:r>
              <a:rPr lang="el-GR" sz="2200" dirty="0"/>
              <a:t>β) σε κάθε άλλη περίπτωση, για μία εικοσαετία από την τελευταία επίσκεψη του ασθενή</a:t>
            </a:r>
            <a:r>
              <a:rPr lang="el-GR" sz="2200" dirty="0" smtClean="0"/>
              <a:t>.</a:t>
            </a:r>
          </a:p>
          <a:p>
            <a:pPr marL="0" indent="0">
              <a:buNone/>
            </a:pPr>
            <a:endParaRPr lang="el-GR" sz="4300" b="1" dirty="0"/>
          </a:p>
        </p:txBody>
      </p:sp>
    </p:spTree>
    <p:extLst>
      <p:ext uri="{BB962C8B-B14F-4D97-AF65-F5344CB8AC3E}">
        <p14:creationId xmlns:p14="http://schemas.microsoft.com/office/powerpoint/2010/main" val="2581188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a:xfrm>
            <a:off x="115747" y="1825624"/>
            <a:ext cx="11864050" cy="4910841"/>
          </a:xfrm>
        </p:spPr>
        <p:txBody>
          <a:bodyPr>
            <a:normAutofit fontScale="62500" lnSpcReduction="20000"/>
          </a:bodyPr>
          <a:lstStyle/>
          <a:p>
            <a:pPr marL="0" indent="0" algn="just">
              <a:buNone/>
            </a:pPr>
            <a:r>
              <a:rPr lang="el-GR" dirty="0"/>
              <a:t>5</a:t>
            </a:r>
            <a:r>
              <a:rPr lang="el-GR" dirty="0" smtClean="0"/>
              <a:t>. Ο </a:t>
            </a:r>
            <a:r>
              <a:rPr lang="el-GR" dirty="0"/>
              <a:t>ιατρός λαμβάνει όλα τα αναγκαία μέτρα, ώστε στην περίπτωση επιστημονικών δημοσιεύσεων να μην γνωστοποιείται </a:t>
            </a:r>
            <a:r>
              <a:rPr lang="el-GR" dirty="0" smtClean="0"/>
              <a:t>με οποιονδήποτε τρόπο η ταυτότητα του ασθενή στον οποίο αφορούν τα δεδομένα. Εάν, λόγω της φύσης της δημοσίευσης, είναι </a:t>
            </a:r>
            <a:r>
              <a:rPr lang="el-GR" dirty="0"/>
              <a:t>αναγκαία η αποκάλυψη της ταυτότητας του </a:t>
            </a:r>
            <a:r>
              <a:rPr lang="el-GR" dirty="0" smtClean="0"/>
              <a:t>ασθενή </a:t>
            </a:r>
            <a:r>
              <a:rPr lang="el-GR" dirty="0"/>
              <a:t>ή στοιχείων που υποδεικνύουν ή μπορούν να οδηγήσουν στην εξακρίβωση </a:t>
            </a:r>
            <a:r>
              <a:rPr lang="el-GR" dirty="0" smtClean="0"/>
              <a:t>της </a:t>
            </a:r>
            <a:r>
              <a:rPr lang="el-GR" dirty="0"/>
              <a:t>ταυτότητάς του, απαιτείται η ειδική έγγραφη συναίνεσή του</a:t>
            </a:r>
            <a:r>
              <a:rPr lang="el-GR" dirty="0" smtClean="0"/>
              <a:t>.</a:t>
            </a:r>
            <a:endParaRPr lang="el-GR" dirty="0"/>
          </a:p>
          <a:p>
            <a:pPr marL="0" indent="0" algn="just">
              <a:buNone/>
            </a:pPr>
            <a:r>
              <a:rPr lang="el-GR" dirty="0" smtClean="0"/>
              <a:t>6. Ο </a:t>
            </a:r>
            <a:r>
              <a:rPr lang="el-GR" dirty="0"/>
              <a:t>ιατρός τηρεί τα επαγγελματικά του βιβλία με τέτοιο τρόπο, ώστε να εξασφαλίζεται το ιατρικό απόρρητο και η προστασία </a:t>
            </a:r>
            <a:r>
              <a:rPr lang="el-GR" dirty="0" smtClean="0"/>
              <a:t>των </a:t>
            </a:r>
            <a:r>
              <a:rPr lang="el-GR" dirty="0"/>
              <a:t>προσωπικών δεδομένων</a:t>
            </a:r>
            <a:r>
              <a:rPr lang="el-GR" dirty="0" smtClean="0"/>
              <a:t>.</a:t>
            </a:r>
            <a:endParaRPr lang="el-GR" dirty="0"/>
          </a:p>
          <a:p>
            <a:pPr marL="0" indent="0" algn="just">
              <a:buNone/>
            </a:pPr>
            <a:r>
              <a:rPr lang="el-GR" dirty="0"/>
              <a:t>7</a:t>
            </a:r>
            <a:r>
              <a:rPr lang="el-GR" dirty="0" smtClean="0"/>
              <a:t>. Στα </a:t>
            </a:r>
            <a:r>
              <a:rPr lang="el-GR" dirty="0"/>
              <a:t>ιατρικά αρχεία δεν επιτρέπονται να αναγράφονται κρίσεις ή σχολιασμοί για τις ασθενείς, παρά μόνον εάν αφορούν στην ασθένειά τις</a:t>
            </a:r>
            <a:r>
              <a:rPr lang="el-GR" dirty="0" smtClean="0"/>
              <a:t>.</a:t>
            </a:r>
            <a:endParaRPr lang="el-GR" dirty="0"/>
          </a:p>
          <a:p>
            <a:pPr marL="0" indent="0" algn="just">
              <a:buNone/>
            </a:pPr>
            <a:r>
              <a:rPr lang="el-GR" dirty="0"/>
              <a:t>8</a:t>
            </a:r>
            <a:r>
              <a:rPr lang="el-GR" dirty="0" smtClean="0"/>
              <a:t>. Ο </a:t>
            </a:r>
            <a:r>
              <a:rPr lang="el-GR" dirty="0"/>
              <a:t>ασθενής έχει δικαίωμα πρόσβασης στα ιατρικά αρχεία, καθώς και λήψης αντιγράφων του φακέλου του. Το δικαίωμα αυτό, μετά το θάνατό του, </a:t>
            </a:r>
            <a:r>
              <a:rPr lang="el-GR" dirty="0" smtClean="0"/>
              <a:t>ασκούν οι κληρονόμοι του, εφόσον είναι συγγενείς μέχρι τετάρτου βαθμού.</a:t>
            </a:r>
            <a:endParaRPr lang="el-GR" dirty="0"/>
          </a:p>
          <a:p>
            <a:pPr marL="0" indent="0" algn="just">
              <a:buNone/>
            </a:pPr>
            <a:r>
              <a:rPr lang="el-GR" dirty="0"/>
              <a:t>9</a:t>
            </a:r>
            <a:r>
              <a:rPr lang="el-GR" dirty="0" smtClean="0"/>
              <a:t>. Δεν </a:t>
            </a:r>
            <a:r>
              <a:rPr lang="el-GR" dirty="0"/>
              <a:t>επιτρέπεται σε τρίτο η πρόσβαση στα ιατρικά αρχεία ασθενή. Κατ' εξαίρεση επιτρέπεται η πρόσβαση: </a:t>
            </a:r>
          </a:p>
          <a:p>
            <a:pPr marL="0" indent="0" algn="just">
              <a:buNone/>
            </a:pPr>
            <a:r>
              <a:rPr lang="el-GR" dirty="0"/>
              <a:t>α</a:t>
            </a:r>
            <a:r>
              <a:rPr lang="el-GR" dirty="0" smtClean="0"/>
              <a:t>) τις </a:t>
            </a:r>
            <a:r>
              <a:rPr lang="el-GR" dirty="0"/>
              <a:t>δικαστικές και εισαγγελικές αρχές κατά την άσκηση των καθηκόντων τις αυτεπάγγελτα ή μετά από αίτηση τρίτου που επικαλείται </a:t>
            </a:r>
            <a:r>
              <a:rPr lang="el-GR" dirty="0" smtClean="0"/>
              <a:t>έννομο </a:t>
            </a:r>
            <a:r>
              <a:rPr lang="el-GR" dirty="0"/>
              <a:t>συμφέρον και σύμφωνα με τις νόμιμες διαδικασίες, </a:t>
            </a:r>
          </a:p>
          <a:p>
            <a:pPr marL="0" indent="0" algn="just">
              <a:buNone/>
            </a:pPr>
            <a:r>
              <a:rPr lang="el-GR" dirty="0"/>
              <a:t>β) σε άλλα όργανα τις ελληνικής πολιτείας, που με βάση τις καταστατικές διατάξεις έχουν τέτοιο δικαίωμα και αρμοδιότητα</a:t>
            </a:r>
            <a:r>
              <a:rPr lang="el-GR" dirty="0" smtClean="0"/>
              <a:t>.</a:t>
            </a:r>
            <a:endParaRPr lang="el-GR" dirty="0"/>
          </a:p>
          <a:p>
            <a:pPr marL="0" indent="0" algn="just">
              <a:buNone/>
            </a:pPr>
            <a:r>
              <a:rPr lang="el-GR" dirty="0"/>
              <a:t>10. 0 ασθενής έχει το δικαίωμα πρόσβασης, σύμφωνα με τις οικείες διατάξεις, στα εθνικά ή διεθνή αρχεία στα οποία έχουν εισέλθει τα δεδομένα προσωπικού χαρακτήρα που τον αφορούν.</a:t>
            </a:r>
          </a:p>
          <a:p>
            <a:endParaRPr lang="el-GR" dirty="0"/>
          </a:p>
        </p:txBody>
      </p:sp>
    </p:spTree>
    <p:extLst>
      <p:ext uri="{BB962C8B-B14F-4D97-AF65-F5344CB8AC3E}">
        <p14:creationId xmlns:p14="http://schemas.microsoft.com/office/powerpoint/2010/main" val="1701153261"/>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523</TotalTime>
  <Words>1508</Words>
  <Application>Microsoft Office PowerPoint</Application>
  <PresentationFormat>Ευρεία οθόνη</PresentationFormat>
  <Paragraphs>83</Paragraphs>
  <Slides>11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11</vt:i4>
      </vt:variant>
    </vt:vector>
  </HeadingPairs>
  <TitlesOfParts>
    <vt:vector size="16" baseType="lpstr">
      <vt:lpstr>Arial</vt:lpstr>
      <vt:lpstr>Calibri</vt:lpstr>
      <vt:lpstr>Calibri Light</vt:lpstr>
      <vt:lpstr>Wingdings</vt:lpstr>
      <vt:lpstr>Θέμα του Office</vt:lpstr>
      <vt:lpstr>ΕΙΔΙΚΑ ΘΕΜΑΤΑ ΚΩΔΙΚΑ ΙΑΤΡΙΚΗΣ ΔΕΟΝΤΟΛΟΓΙΑΣ</vt:lpstr>
      <vt:lpstr>ΔΙΑΓΡΑΜΜΑ</vt:lpstr>
      <vt:lpstr>1. ΙΑΤΡΙΚΑ ΠΙΣΤΟΠΟΙΗΤΙΚΑ / ΒΕΒΑΙΩΣΕΙΣ / ΓΝΩΜΑΤΕΥΣΕΙΣ</vt:lpstr>
      <vt:lpstr>Τι κάνετε για να δώσετε ιατρικό πιστοποιητικό ; </vt:lpstr>
      <vt:lpstr>ΙΑΤΡΙΚΑ ΠΙΣΤΟΠΟΙΗΤΙΚΑ / ΙΑΤΡΙΚΟ ΑΠΟΡΡΗΤΟ</vt:lpstr>
      <vt:lpstr>2. ΤΟ ΙΑΤΡΙΚΟ ΑΠΟΡΡΗΤΟ – Παρουσίασης της ρύθμισης του άρθρου 13 ΚΙΔ </vt:lpstr>
      <vt:lpstr>Πότε επιτρέπεται η άρση του ιατρικού απορρήτου; </vt:lpstr>
      <vt:lpstr>3. ΙΑΤΡΙΚΟ ΑΠΟΡΡΗΤΟ ΚΑΙ ΙΑΤΡΙΚΑ ΑΡΧΕΙΑ – Παρουσίαση του άρθρου 14 ΚΙΔ</vt:lpstr>
      <vt:lpstr>Παρουσίαση του PowerPoint</vt:lpstr>
      <vt:lpstr>4. ΙΑΤΡΙΚΟ ΑΠΟΡΡΗΤΟ &amp; νέος Κανονισμός Προστασίας Προσωπικών Δεδομένων </vt:lpstr>
      <vt:lpstr>   Ενδεικτική Βιβλιογραφία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ΕΙΔΙΚΑ ΘΕΜΑΤΑ ΚΩΔΙΚΑ ΙΑΤΡΙΚΗΣ ΔΕΟΝΤΟΛΟΓΙΑΣ</dc:title>
  <dc:creator>Χρήστης των Windows</dc:creator>
  <cp:lastModifiedBy>Χρήστης των Windows</cp:lastModifiedBy>
  <cp:revision>37</cp:revision>
  <dcterms:created xsi:type="dcterms:W3CDTF">2018-01-17T12:51:26Z</dcterms:created>
  <dcterms:modified xsi:type="dcterms:W3CDTF">2018-01-18T14:17:22Z</dcterms:modified>
</cp:coreProperties>
</file>