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9" r:id="rId3"/>
    <p:sldId id="270" r:id="rId4"/>
    <p:sldId id="257" r:id="rId5"/>
    <p:sldId id="258" r:id="rId6"/>
    <p:sldId id="271" r:id="rId7"/>
    <p:sldId id="272" r:id="rId8"/>
    <p:sldId id="259" r:id="rId9"/>
    <p:sldId id="260" r:id="rId10"/>
    <p:sldId id="261" r:id="rId11"/>
    <p:sldId id="273" r:id="rId12"/>
    <p:sldId id="262" r:id="rId13"/>
    <p:sldId id="263" r:id="rId14"/>
    <p:sldId id="264" r:id="rId15"/>
    <p:sldId id="265" r:id="rId16"/>
    <p:sldId id="274" r:id="rId17"/>
    <p:sldId id="266" r:id="rId18"/>
    <p:sldId id="267" r:id="rId19"/>
    <p:sldId id="268" r:id="rId20"/>
    <p:sldId id="275" r:id="rId21"/>
    <p:sldId id="276" r:id="rId22"/>
    <p:sldId id="277"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4660" autoAdjust="0"/>
  </p:normalViewPr>
  <p:slideViewPr>
    <p:cSldViewPr>
      <p:cViewPr>
        <p:scale>
          <a:sx n="82" d="100"/>
          <a:sy n="82" d="100"/>
        </p:scale>
        <p:origin x="-989" y="-58"/>
      </p:cViewPr>
      <p:guideLst>
        <p:guide orient="horz" pos="2160"/>
        <p:guide pos="2880"/>
      </p:guideLst>
    </p:cSldViewPr>
  </p:slideViewPr>
  <p:outlineViewPr>
    <p:cViewPr>
      <p:scale>
        <a:sx n="33" d="100"/>
        <a:sy n="33" d="100"/>
      </p:scale>
      <p:origin x="0" y="12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95047-E694-4BE9-A3DE-641D65546917}" type="datetimeFigureOut">
              <a:rPr lang="el-GR" smtClean="0"/>
              <a:t>19/1/2018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01E01F-A5DE-4AE4-AF12-7560FDC9DA39}" type="slidenum">
              <a:rPr lang="el-GR" smtClean="0"/>
              <a:t>‹#›</a:t>
            </a:fld>
            <a:endParaRPr lang="el-GR"/>
          </a:p>
        </p:txBody>
      </p:sp>
    </p:spTree>
    <p:extLst>
      <p:ext uri="{BB962C8B-B14F-4D97-AF65-F5344CB8AC3E}">
        <p14:creationId xmlns:p14="http://schemas.microsoft.com/office/powerpoint/2010/main" val="185342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a:t>
            </a:fld>
            <a:endParaRPr lang="el-GR"/>
          </a:p>
        </p:txBody>
      </p:sp>
    </p:spTree>
    <p:extLst>
      <p:ext uri="{BB962C8B-B14F-4D97-AF65-F5344CB8AC3E}">
        <p14:creationId xmlns:p14="http://schemas.microsoft.com/office/powerpoint/2010/main" val="78580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10</a:t>
            </a:fld>
            <a:endParaRPr lang="el-GR"/>
          </a:p>
        </p:txBody>
      </p:sp>
    </p:spTree>
    <p:extLst>
      <p:ext uri="{BB962C8B-B14F-4D97-AF65-F5344CB8AC3E}">
        <p14:creationId xmlns:p14="http://schemas.microsoft.com/office/powerpoint/2010/main" val="86029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11</a:t>
            </a:fld>
            <a:endParaRPr lang="el-GR"/>
          </a:p>
        </p:txBody>
      </p:sp>
    </p:spTree>
    <p:extLst>
      <p:ext uri="{BB962C8B-B14F-4D97-AF65-F5344CB8AC3E}">
        <p14:creationId xmlns:p14="http://schemas.microsoft.com/office/powerpoint/2010/main" val="326736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12</a:t>
            </a:fld>
            <a:endParaRPr lang="el-GR"/>
          </a:p>
        </p:txBody>
      </p:sp>
    </p:spTree>
    <p:extLst>
      <p:ext uri="{BB962C8B-B14F-4D97-AF65-F5344CB8AC3E}">
        <p14:creationId xmlns:p14="http://schemas.microsoft.com/office/powerpoint/2010/main" val="237048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13</a:t>
            </a:fld>
            <a:endParaRPr lang="el-GR"/>
          </a:p>
        </p:txBody>
      </p:sp>
    </p:spTree>
    <p:extLst>
      <p:ext uri="{BB962C8B-B14F-4D97-AF65-F5344CB8AC3E}">
        <p14:creationId xmlns:p14="http://schemas.microsoft.com/office/powerpoint/2010/main" val="207035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14</a:t>
            </a:fld>
            <a:endParaRPr lang="el-GR"/>
          </a:p>
        </p:txBody>
      </p:sp>
    </p:spTree>
    <p:extLst>
      <p:ext uri="{BB962C8B-B14F-4D97-AF65-F5344CB8AC3E}">
        <p14:creationId xmlns:p14="http://schemas.microsoft.com/office/powerpoint/2010/main" val="55656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15</a:t>
            </a:fld>
            <a:endParaRPr lang="el-GR"/>
          </a:p>
        </p:txBody>
      </p:sp>
    </p:spTree>
    <p:extLst>
      <p:ext uri="{BB962C8B-B14F-4D97-AF65-F5344CB8AC3E}">
        <p14:creationId xmlns:p14="http://schemas.microsoft.com/office/powerpoint/2010/main" val="828532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16</a:t>
            </a:fld>
            <a:endParaRPr lang="el-GR"/>
          </a:p>
        </p:txBody>
      </p:sp>
    </p:spTree>
    <p:extLst>
      <p:ext uri="{BB962C8B-B14F-4D97-AF65-F5344CB8AC3E}">
        <p14:creationId xmlns:p14="http://schemas.microsoft.com/office/powerpoint/2010/main" val="1393185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17</a:t>
            </a:fld>
            <a:endParaRPr lang="el-GR"/>
          </a:p>
        </p:txBody>
      </p:sp>
    </p:spTree>
    <p:extLst>
      <p:ext uri="{BB962C8B-B14F-4D97-AF65-F5344CB8AC3E}">
        <p14:creationId xmlns:p14="http://schemas.microsoft.com/office/powerpoint/2010/main" val="116880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18</a:t>
            </a:fld>
            <a:endParaRPr lang="el-GR"/>
          </a:p>
        </p:txBody>
      </p:sp>
    </p:spTree>
    <p:extLst>
      <p:ext uri="{BB962C8B-B14F-4D97-AF65-F5344CB8AC3E}">
        <p14:creationId xmlns:p14="http://schemas.microsoft.com/office/powerpoint/2010/main" val="246572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19</a:t>
            </a:fld>
            <a:endParaRPr lang="el-GR"/>
          </a:p>
        </p:txBody>
      </p:sp>
    </p:spTree>
    <p:extLst>
      <p:ext uri="{BB962C8B-B14F-4D97-AF65-F5344CB8AC3E}">
        <p14:creationId xmlns:p14="http://schemas.microsoft.com/office/powerpoint/2010/main" val="221574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2</a:t>
            </a:fld>
            <a:endParaRPr lang="el-GR"/>
          </a:p>
        </p:txBody>
      </p:sp>
    </p:spTree>
    <p:extLst>
      <p:ext uri="{BB962C8B-B14F-4D97-AF65-F5344CB8AC3E}">
        <p14:creationId xmlns:p14="http://schemas.microsoft.com/office/powerpoint/2010/main" val="595939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20</a:t>
            </a:fld>
            <a:endParaRPr lang="el-GR"/>
          </a:p>
        </p:txBody>
      </p:sp>
    </p:spTree>
    <p:extLst>
      <p:ext uri="{BB962C8B-B14F-4D97-AF65-F5344CB8AC3E}">
        <p14:creationId xmlns:p14="http://schemas.microsoft.com/office/powerpoint/2010/main" val="554176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21</a:t>
            </a:fld>
            <a:endParaRPr lang="el-GR"/>
          </a:p>
        </p:txBody>
      </p:sp>
    </p:spTree>
    <p:extLst>
      <p:ext uri="{BB962C8B-B14F-4D97-AF65-F5344CB8AC3E}">
        <p14:creationId xmlns:p14="http://schemas.microsoft.com/office/powerpoint/2010/main" val="1670442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22</a:t>
            </a:fld>
            <a:endParaRPr lang="el-GR"/>
          </a:p>
        </p:txBody>
      </p:sp>
    </p:spTree>
    <p:extLst>
      <p:ext uri="{BB962C8B-B14F-4D97-AF65-F5344CB8AC3E}">
        <p14:creationId xmlns:p14="http://schemas.microsoft.com/office/powerpoint/2010/main" val="86459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23</a:t>
            </a:fld>
            <a:endParaRPr lang="el-GR"/>
          </a:p>
        </p:txBody>
      </p:sp>
    </p:spTree>
    <p:extLst>
      <p:ext uri="{BB962C8B-B14F-4D97-AF65-F5344CB8AC3E}">
        <p14:creationId xmlns:p14="http://schemas.microsoft.com/office/powerpoint/2010/main" val="111131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24</a:t>
            </a:fld>
            <a:endParaRPr lang="el-GR"/>
          </a:p>
        </p:txBody>
      </p:sp>
    </p:spTree>
    <p:extLst>
      <p:ext uri="{BB962C8B-B14F-4D97-AF65-F5344CB8AC3E}">
        <p14:creationId xmlns:p14="http://schemas.microsoft.com/office/powerpoint/2010/main" val="2403444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3</a:t>
            </a:fld>
            <a:endParaRPr lang="el-GR"/>
          </a:p>
        </p:txBody>
      </p:sp>
    </p:spTree>
    <p:extLst>
      <p:ext uri="{BB962C8B-B14F-4D97-AF65-F5344CB8AC3E}">
        <p14:creationId xmlns:p14="http://schemas.microsoft.com/office/powerpoint/2010/main" val="24139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4</a:t>
            </a:fld>
            <a:endParaRPr lang="el-GR"/>
          </a:p>
        </p:txBody>
      </p:sp>
    </p:spTree>
    <p:extLst>
      <p:ext uri="{BB962C8B-B14F-4D97-AF65-F5344CB8AC3E}">
        <p14:creationId xmlns:p14="http://schemas.microsoft.com/office/powerpoint/2010/main" val="234681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5</a:t>
            </a:fld>
            <a:endParaRPr lang="el-GR"/>
          </a:p>
        </p:txBody>
      </p:sp>
    </p:spTree>
    <p:extLst>
      <p:ext uri="{BB962C8B-B14F-4D97-AF65-F5344CB8AC3E}">
        <p14:creationId xmlns:p14="http://schemas.microsoft.com/office/powerpoint/2010/main" val="109032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6</a:t>
            </a:fld>
            <a:endParaRPr lang="el-GR"/>
          </a:p>
        </p:txBody>
      </p:sp>
    </p:spTree>
    <p:extLst>
      <p:ext uri="{BB962C8B-B14F-4D97-AF65-F5344CB8AC3E}">
        <p14:creationId xmlns:p14="http://schemas.microsoft.com/office/powerpoint/2010/main" val="66906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7</a:t>
            </a:fld>
            <a:endParaRPr lang="el-GR"/>
          </a:p>
        </p:txBody>
      </p:sp>
    </p:spTree>
    <p:extLst>
      <p:ext uri="{BB962C8B-B14F-4D97-AF65-F5344CB8AC3E}">
        <p14:creationId xmlns:p14="http://schemas.microsoft.com/office/powerpoint/2010/main" val="117020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8</a:t>
            </a:fld>
            <a:endParaRPr lang="el-GR"/>
          </a:p>
        </p:txBody>
      </p:sp>
    </p:spTree>
    <p:extLst>
      <p:ext uri="{BB962C8B-B14F-4D97-AF65-F5344CB8AC3E}">
        <p14:creationId xmlns:p14="http://schemas.microsoft.com/office/powerpoint/2010/main" val="395144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5001E01F-A5DE-4AE4-AF12-7560FDC9DA39}" type="slidenum">
              <a:rPr lang="el-GR" smtClean="0"/>
              <a:t>9</a:t>
            </a:fld>
            <a:endParaRPr lang="el-GR"/>
          </a:p>
        </p:txBody>
      </p:sp>
    </p:spTree>
    <p:extLst>
      <p:ext uri="{BB962C8B-B14F-4D97-AF65-F5344CB8AC3E}">
        <p14:creationId xmlns:p14="http://schemas.microsoft.com/office/powerpoint/2010/main" val="402656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8D2BC7-EE90-4EF2-AFC6-76EEE2735256}" type="datetimeFigureOut">
              <a:rPr lang="el-GR" smtClean="0"/>
              <a:t>19/1/2018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1653BF9-7D0E-4ED2-9D7B-B199379E575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2578"/>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D2BC7-EE90-4EF2-AFC6-76EEE2735256}" type="datetimeFigureOut">
              <a:rPr lang="el-GR" smtClean="0"/>
              <a:t>19/1/2018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53BF9-7D0E-4ED2-9D7B-B199379E575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IATRIKH-EYTHYNH.jpg"/>
          <p:cNvPicPr>
            <a:picLocks noChangeAspect="1"/>
          </p:cNvPicPr>
          <p:nvPr/>
        </p:nvPicPr>
        <p:blipFill>
          <a:blip r:embed="rId3">
            <a:extLst>
              <a:ext uri="{BEBA8EAE-BF5A-486C-A8C5-ECC9F3942E4B}">
                <a14:imgProps xmlns:a14="http://schemas.microsoft.com/office/drawing/2010/main">
                  <a14:imgLayer r:embed="rId4">
                    <a14:imgEffect>
                      <a14:brightnessContrast bright="4000"/>
                    </a14:imgEffect>
                  </a14:imgLayer>
                </a14:imgProps>
              </a:ext>
            </a:extLst>
          </a:blip>
          <a:stretch>
            <a:fillRect/>
          </a:stretch>
        </p:blipFill>
        <p:spPr>
          <a:xfrm>
            <a:off x="5292080" y="1700808"/>
            <a:ext cx="3851920" cy="5157192"/>
          </a:xfrm>
          <a:prstGeom prst="rect">
            <a:avLst/>
          </a:prstGeom>
          <a:noFill/>
          <a:ln>
            <a:noFill/>
          </a:ln>
        </p:spPr>
      </p:pic>
      <p:sp>
        <p:nvSpPr>
          <p:cNvPr id="2" name="1 - Τίτλος"/>
          <p:cNvSpPr>
            <a:spLocks noGrp="1"/>
          </p:cNvSpPr>
          <p:nvPr>
            <p:ph type="ctrTitle"/>
          </p:nvPr>
        </p:nvSpPr>
        <p:spPr>
          <a:xfrm>
            <a:off x="218136" y="234231"/>
            <a:ext cx="8929718" cy="1470025"/>
          </a:xfrm>
          <a:noFill/>
        </p:spPr>
        <p:txBody>
          <a:bodyPr>
            <a:noAutofit/>
          </a:bodyPr>
          <a:lstStyle/>
          <a:p>
            <a:r>
              <a:rPr lang="en-US" sz="3200" b="1" dirty="0" smtClean="0">
                <a:solidFill>
                  <a:srgbClr val="FFC000"/>
                </a:solidFill>
              </a:rPr>
              <a:t>O </a:t>
            </a:r>
            <a:r>
              <a:rPr lang="el-GR" sz="3200" b="1" dirty="0" smtClean="0">
                <a:solidFill>
                  <a:srgbClr val="FFC000"/>
                </a:solidFill>
              </a:rPr>
              <a:t>ΙΑΤΡΟΣ ΩΣ ΠΡΑΓΜΑΤΟΓΝΩΜΟΝΑΣ </a:t>
            </a:r>
            <a:br>
              <a:rPr lang="el-GR" sz="3200" b="1" dirty="0" smtClean="0">
                <a:solidFill>
                  <a:srgbClr val="FFC000"/>
                </a:solidFill>
              </a:rPr>
            </a:br>
            <a:r>
              <a:rPr lang="el-GR" sz="3200" b="1" dirty="0" smtClean="0">
                <a:solidFill>
                  <a:srgbClr val="FFC000"/>
                </a:solidFill>
              </a:rPr>
              <a:t>ΚΑΙ ΙΑΤΡΙΚΟΣ ΣΥΜΒΟΥΛΟΣ</a:t>
            </a:r>
            <a:endParaRPr lang="el-GR" sz="3200" b="1" dirty="0">
              <a:solidFill>
                <a:srgbClr val="FFC000"/>
              </a:solidFill>
            </a:endParaRPr>
          </a:p>
        </p:txBody>
      </p:sp>
      <p:sp>
        <p:nvSpPr>
          <p:cNvPr id="3" name="2 - Υπότιτλος"/>
          <p:cNvSpPr>
            <a:spLocks noGrp="1"/>
          </p:cNvSpPr>
          <p:nvPr>
            <p:ph type="subTitle" idx="1"/>
          </p:nvPr>
        </p:nvSpPr>
        <p:spPr>
          <a:xfrm>
            <a:off x="107504" y="4725144"/>
            <a:ext cx="3853662" cy="2749882"/>
          </a:xfrm>
        </p:spPr>
        <p:txBody>
          <a:bodyPr>
            <a:normAutofit/>
          </a:bodyPr>
          <a:lstStyle/>
          <a:p>
            <a:pPr algn="l"/>
            <a:r>
              <a:rPr lang="el-GR" sz="2400" dirty="0" smtClean="0"/>
              <a:t>     </a:t>
            </a:r>
            <a:r>
              <a:rPr lang="en-US" sz="2400" dirty="0" smtClean="0">
                <a:solidFill>
                  <a:schemeClr val="bg1"/>
                </a:solidFill>
              </a:rPr>
              <a:t>A</a:t>
            </a:r>
            <a:r>
              <a:rPr lang="el-GR" sz="2400" dirty="0" smtClean="0">
                <a:solidFill>
                  <a:schemeClr val="bg1"/>
                </a:solidFill>
              </a:rPr>
              <a:t>ΝΤΩΝΗΣ Γ ΚΡΑΣΟΥΔΑΚΙΣ</a:t>
            </a:r>
          </a:p>
          <a:p>
            <a:r>
              <a:rPr lang="el-GR" sz="2400" dirty="0" smtClean="0">
                <a:solidFill>
                  <a:schemeClr val="bg1"/>
                </a:solidFill>
              </a:rPr>
              <a:t>ΝΕΥΡΟΧΕΙΡΟΥΡΓΟΣ</a:t>
            </a:r>
          </a:p>
          <a:p>
            <a:r>
              <a:rPr lang="el-GR" sz="2400" dirty="0" smtClean="0">
                <a:solidFill>
                  <a:schemeClr val="bg1"/>
                </a:solidFill>
              </a:rPr>
              <a:t>ΑΝΤΙΠΡΟΕΔΡΟΣ Ι.Σ.Χ</a:t>
            </a:r>
            <a:r>
              <a:rPr lang="el-GR" dirty="0" smtClean="0">
                <a:solidFill>
                  <a:schemeClr val="bg1"/>
                </a:solidFill>
              </a:rPr>
              <a:t>.</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i="1" dirty="0">
                <a:solidFill>
                  <a:srgbClr val="FFC000"/>
                </a:solidFill>
              </a:rPr>
              <a:t>2. Συγγραφή της έκθεσης ιατρικής πραγματογνωμοσύνης</a:t>
            </a:r>
            <a:endParaRPr lang="el-GR" dirty="0">
              <a:solidFill>
                <a:srgbClr val="FFC000"/>
              </a:solidFill>
            </a:endParaRPr>
          </a:p>
        </p:txBody>
      </p:sp>
      <p:sp>
        <p:nvSpPr>
          <p:cNvPr id="3" name="Θέση περιεχομένου 2"/>
          <p:cNvSpPr>
            <a:spLocks noGrp="1"/>
          </p:cNvSpPr>
          <p:nvPr>
            <p:ph idx="1"/>
          </p:nvPr>
        </p:nvSpPr>
        <p:spPr>
          <a:xfrm>
            <a:off x="457200" y="1600200"/>
            <a:ext cx="8229600" cy="4853136"/>
          </a:xfrm>
        </p:spPr>
        <p:txBody>
          <a:bodyPr>
            <a:normAutofit/>
          </a:bodyPr>
          <a:lstStyle/>
          <a:p>
            <a:pPr marL="0" indent="0" fontAlgn="base">
              <a:buNone/>
            </a:pPr>
            <a:endParaRPr lang="en-US" sz="2000" dirty="0" smtClean="0">
              <a:solidFill>
                <a:schemeClr val="bg1"/>
              </a:solidFill>
            </a:endParaRPr>
          </a:p>
          <a:p>
            <a:pPr marL="0" indent="0" fontAlgn="base">
              <a:buNone/>
            </a:pPr>
            <a:r>
              <a:rPr lang="en-US" sz="2000" dirty="0">
                <a:solidFill>
                  <a:schemeClr val="bg1"/>
                </a:solidFill>
              </a:rPr>
              <a:t> </a:t>
            </a:r>
            <a:r>
              <a:rPr lang="en-US" sz="2000" dirty="0" smtClean="0">
                <a:solidFill>
                  <a:schemeClr val="bg1"/>
                </a:solidFill>
              </a:rPr>
              <a:t>     </a:t>
            </a:r>
            <a:r>
              <a:rPr lang="el-GR" sz="2000" dirty="0" smtClean="0">
                <a:solidFill>
                  <a:srgbClr val="FFFF00"/>
                </a:solidFill>
              </a:rPr>
              <a:t>Οι </a:t>
            </a:r>
            <a:r>
              <a:rPr lang="el-GR" sz="2000" dirty="0">
                <a:solidFill>
                  <a:srgbClr val="FFFF00"/>
                </a:solidFill>
              </a:rPr>
              <a:t>ερωτήσεις-κλειδιά πάνω στις οποίες μπορεί να κριθεί η υπόθεση είναι</a:t>
            </a:r>
            <a:r>
              <a:rPr lang="el-GR" sz="2000" dirty="0" smtClean="0">
                <a:solidFill>
                  <a:schemeClr val="bg1"/>
                </a:solidFill>
              </a:rPr>
              <a:t>:</a:t>
            </a:r>
            <a:endParaRPr lang="en-US" sz="2000" dirty="0" smtClean="0">
              <a:solidFill>
                <a:schemeClr val="bg1"/>
              </a:solidFill>
            </a:endParaRPr>
          </a:p>
          <a:p>
            <a:pPr marL="0" indent="0" fontAlgn="base">
              <a:buNone/>
            </a:pPr>
            <a:endParaRPr lang="el-GR" sz="2000" dirty="0">
              <a:solidFill>
                <a:schemeClr val="bg1"/>
              </a:solidFill>
            </a:endParaRPr>
          </a:p>
          <a:p>
            <a:pPr marL="514350" lvl="0" indent="-514350" fontAlgn="base">
              <a:lnSpc>
                <a:spcPct val="150000"/>
              </a:lnSpc>
              <a:buFont typeface="+mj-lt"/>
              <a:buAutoNum type="arabicPeriod"/>
            </a:pPr>
            <a:r>
              <a:rPr lang="el-GR" sz="2000" i="1" dirty="0">
                <a:solidFill>
                  <a:schemeClr val="bg1"/>
                </a:solidFill>
              </a:rPr>
              <a:t>Ήταν η θεραπεία που επελέγη εκείνη την οποία θα είχε επιλέξει ένας μέσος συνετός ευσυνείδητος ιατρός</a:t>
            </a:r>
            <a:r>
              <a:rPr lang="el-GR" sz="2000" i="1" dirty="0" smtClean="0">
                <a:solidFill>
                  <a:schemeClr val="bg1"/>
                </a:solidFill>
              </a:rPr>
              <a:t>;</a:t>
            </a:r>
            <a:endParaRPr lang="el-GR" sz="2000" i="1" dirty="0">
              <a:solidFill>
                <a:schemeClr val="bg1"/>
              </a:solidFill>
            </a:endParaRPr>
          </a:p>
          <a:p>
            <a:pPr marL="514350" lvl="0" indent="-514350" fontAlgn="base">
              <a:buFont typeface="+mj-lt"/>
              <a:buAutoNum type="arabicPeriod"/>
            </a:pPr>
            <a:r>
              <a:rPr lang="el-GR" sz="2000" i="1" dirty="0">
                <a:solidFill>
                  <a:schemeClr val="bg1"/>
                </a:solidFill>
              </a:rPr>
              <a:t>Έγινε στο επίπεδο το οποίο θα περίμενε το ιατρικό σώμα από ένα μέσο συνετό ευσυνείδητο ιατρό;</a:t>
            </a:r>
          </a:p>
          <a:p>
            <a:pPr marL="514350" indent="-514350">
              <a:buFont typeface="+mj-lt"/>
              <a:buAutoNum type="arabicPeriod"/>
            </a:pPr>
            <a:r>
              <a:rPr lang="el-GR" sz="2000" i="1" dirty="0">
                <a:solidFill>
                  <a:schemeClr val="bg1"/>
                </a:solidFill>
              </a:rPr>
              <a:t>Έγινε για αιτία υπαγορευόμενη από τη </a:t>
            </a:r>
            <a:r>
              <a:rPr lang="el-GR" sz="2000" i="1" dirty="0" smtClean="0">
                <a:solidFill>
                  <a:schemeClr val="bg1"/>
                </a:solidFill>
              </a:rPr>
              <a:t>λογική</a:t>
            </a:r>
            <a:r>
              <a:rPr lang="en-US" sz="2000" i="1" dirty="0" smtClean="0">
                <a:solidFill>
                  <a:schemeClr val="bg1"/>
                </a:solidFill>
              </a:rPr>
              <a:t>;</a:t>
            </a:r>
          </a:p>
          <a:p>
            <a:pPr marL="514350" indent="-514350">
              <a:buFont typeface="+mj-lt"/>
              <a:buAutoNum type="arabicPeriod"/>
            </a:pPr>
            <a:endParaRPr lang="en-US" sz="2000" dirty="0">
              <a:solidFill>
                <a:schemeClr val="bg1"/>
              </a:solidFill>
            </a:endParaRPr>
          </a:p>
          <a:p>
            <a:pPr marL="0" indent="0">
              <a:buNone/>
            </a:pPr>
            <a:endParaRPr lang="el-GR" sz="2000" dirty="0">
              <a:solidFill>
                <a:schemeClr val="bg1"/>
              </a:solidFill>
            </a:endParaRPr>
          </a:p>
        </p:txBody>
      </p:sp>
    </p:spTree>
    <p:extLst>
      <p:ext uri="{BB962C8B-B14F-4D97-AF65-F5344CB8AC3E}">
        <p14:creationId xmlns:p14="http://schemas.microsoft.com/office/powerpoint/2010/main" val="249083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i="1" dirty="0">
                <a:solidFill>
                  <a:srgbClr val="FFC000"/>
                </a:solidFill>
              </a:rPr>
              <a:t>2. Συγγραφή της έκθεσης ιατρικής πραγματογνωμοσύνης</a:t>
            </a:r>
            <a:endParaRPr lang="el-GR" dirty="0"/>
          </a:p>
        </p:txBody>
      </p:sp>
      <p:sp>
        <p:nvSpPr>
          <p:cNvPr id="3" name="Θέση περιεχομένου 2"/>
          <p:cNvSpPr>
            <a:spLocks noGrp="1"/>
          </p:cNvSpPr>
          <p:nvPr>
            <p:ph idx="1"/>
          </p:nvPr>
        </p:nvSpPr>
        <p:spPr>
          <a:xfrm>
            <a:off x="539552" y="1340768"/>
            <a:ext cx="8229600" cy="5069160"/>
          </a:xfrm>
        </p:spPr>
        <p:txBody>
          <a:bodyPr>
            <a:normAutofit fontScale="40000" lnSpcReduction="20000"/>
          </a:bodyPr>
          <a:lstStyle/>
          <a:p>
            <a:pPr marL="0" indent="0">
              <a:buNone/>
            </a:pPr>
            <a:r>
              <a:rPr lang="el-GR" sz="3400" dirty="0" smtClean="0">
                <a:solidFill>
                  <a:srgbClr val="FFFF00"/>
                </a:solidFill>
              </a:rPr>
              <a:t>                  </a:t>
            </a:r>
            <a:r>
              <a:rPr lang="el-GR" sz="3400" b="1" dirty="0" smtClean="0">
                <a:solidFill>
                  <a:srgbClr val="FFFF00"/>
                </a:solidFill>
              </a:rPr>
              <a:t>Οι κλινικές πληροφορίες που χρειάζεται ο ιατρός πραγματογνώμονας είναι οι εξής</a:t>
            </a:r>
            <a:r>
              <a:rPr lang="el-GR" sz="2500" b="1" dirty="0" smtClean="0">
                <a:solidFill>
                  <a:srgbClr val="FFFF00"/>
                </a:solidFill>
              </a:rPr>
              <a:t>:</a:t>
            </a:r>
          </a:p>
          <a:p>
            <a:pPr marL="0" indent="0">
              <a:buNone/>
            </a:pPr>
            <a:r>
              <a:rPr lang="en-US" sz="2500" b="1" dirty="0" smtClean="0">
                <a:solidFill>
                  <a:srgbClr val="FFFF00"/>
                </a:solidFill>
              </a:rPr>
              <a:t>                                                                                                                                                                   </a:t>
            </a:r>
            <a:r>
              <a:rPr lang="el-GR" sz="2500" b="1" dirty="0" smtClean="0">
                <a:solidFill>
                  <a:srgbClr val="FFFF00"/>
                </a:solidFill>
              </a:rPr>
              <a:t>      </a:t>
            </a:r>
            <a:r>
              <a:rPr lang="en-US" sz="2500" b="1" dirty="0" smtClean="0">
                <a:solidFill>
                  <a:srgbClr val="FFFF00"/>
                </a:solidFill>
              </a:rPr>
              <a:t>  </a:t>
            </a:r>
            <a:r>
              <a:rPr lang="en-US" sz="1700" b="1" dirty="0" smtClean="0">
                <a:solidFill>
                  <a:srgbClr val="FFFF00"/>
                </a:solidFill>
              </a:rPr>
              <a:t>BMJ 1996 “What clinical information do doctors need</a:t>
            </a:r>
            <a:r>
              <a:rPr lang="en-US" sz="1700" dirty="0" smtClean="0">
                <a:solidFill>
                  <a:srgbClr val="FFC000"/>
                </a:solidFill>
              </a:rPr>
              <a:t>”</a:t>
            </a:r>
          </a:p>
          <a:p>
            <a:pPr marL="0" indent="0">
              <a:buNone/>
            </a:pPr>
            <a:r>
              <a:rPr lang="el-GR" sz="3000" b="1" i="1" dirty="0" smtClean="0">
                <a:solidFill>
                  <a:srgbClr val="FFFF00"/>
                </a:solidFill>
              </a:rPr>
              <a:t>Βασικές πληροφορίες</a:t>
            </a:r>
          </a:p>
          <a:p>
            <a:pPr marL="0" indent="0">
              <a:buNone/>
            </a:pPr>
            <a:r>
              <a:rPr lang="el-GR" sz="3000" dirty="0" smtClean="0">
                <a:solidFill>
                  <a:schemeClr val="bg1"/>
                </a:solidFill>
              </a:rPr>
              <a:t>Ονοματεπώνυμο ,ηλικία , διεύθυνση , ημερομηνία συμβάντος κλπ.</a:t>
            </a:r>
          </a:p>
          <a:p>
            <a:pPr marL="0" indent="0">
              <a:buNone/>
            </a:pPr>
            <a:endParaRPr lang="el-GR" sz="3000" dirty="0" smtClean="0">
              <a:solidFill>
                <a:schemeClr val="bg1"/>
              </a:solidFill>
            </a:endParaRPr>
          </a:p>
          <a:p>
            <a:pPr marL="0" indent="0">
              <a:buNone/>
            </a:pPr>
            <a:r>
              <a:rPr lang="el-GR" sz="3000" b="1" i="1" dirty="0" smtClean="0">
                <a:solidFill>
                  <a:srgbClr val="FFFF00"/>
                </a:solidFill>
              </a:rPr>
              <a:t>Α.ΙΣΤΟΡΙΚΟ</a:t>
            </a:r>
            <a:r>
              <a:rPr lang="el-GR" sz="3000" dirty="0" smtClean="0">
                <a:solidFill>
                  <a:schemeClr val="bg1"/>
                </a:solidFill>
              </a:rPr>
              <a:t> (πχ  σε περίπτωση ατυχήματος)</a:t>
            </a:r>
          </a:p>
          <a:p>
            <a:pPr marL="0" indent="0">
              <a:buNone/>
            </a:pPr>
            <a:r>
              <a:rPr lang="el-GR" sz="3000" dirty="0" smtClean="0">
                <a:solidFill>
                  <a:schemeClr val="bg1"/>
                </a:solidFill>
              </a:rPr>
              <a:t>Πληροφορίες είτε από τον ίδιο ,ή από άλλα άτομα αν εμφανίζει διαταραχή του επιπέδου συνείδησης ή των νοητικών-ψυχικών λειτουργιών</a:t>
            </a:r>
          </a:p>
          <a:p>
            <a:pPr marL="0" indent="0">
              <a:buNone/>
            </a:pPr>
            <a:r>
              <a:rPr lang="el-GR" sz="3000" dirty="0" smtClean="0">
                <a:solidFill>
                  <a:schemeClr val="bg1"/>
                </a:solidFill>
              </a:rPr>
              <a:t>1.Αιτια ,χρόνος, τρόπος μέσο που προκλήθηκαν οι κακώσεις.</a:t>
            </a:r>
          </a:p>
          <a:p>
            <a:pPr marL="0" indent="0">
              <a:buNone/>
            </a:pPr>
            <a:r>
              <a:rPr lang="el-GR" sz="3000" dirty="0" smtClean="0">
                <a:solidFill>
                  <a:schemeClr val="bg1"/>
                </a:solidFill>
              </a:rPr>
              <a:t>2.Ενταση ασκηθείσας βίας ,αν αυτή έδρασε άπαξ ή εξακολουθητικά</a:t>
            </a:r>
          </a:p>
          <a:p>
            <a:pPr marL="0" indent="0">
              <a:buNone/>
            </a:pPr>
            <a:r>
              <a:rPr lang="el-GR" sz="3000" dirty="0" smtClean="0">
                <a:solidFill>
                  <a:schemeClr val="bg1"/>
                </a:solidFill>
              </a:rPr>
              <a:t>3.Βασει του τρόπου αφήγησης των γεγονότων εξάγονται συμπεράσματα για τη γενικότερη προσωπικότητα ,την </a:t>
            </a:r>
            <a:r>
              <a:rPr lang="el-GR" sz="3000" dirty="0" err="1" smtClean="0">
                <a:solidFill>
                  <a:schemeClr val="bg1"/>
                </a:solidFill>
              </a:rPr>
              <a:t>ακριβεια</a:t>
            </a:r>
            <a:r>
              <a:rPr lang="el-GR" sz="3000" dirty="0" smtClean="0">
                <a:solidFill>
                  <a:schemeClr val="bg1"/>
                </a:solidFill>
              </a:rPr>
              <a:t> και την αξιοπιστία του (πάντα σε συσχέτιση με τα κλινικά και εργαστηριακά ευρήματα)</a:t>
            </a:r>
          </a:p>
          <a:p>
            <a:pPr marL="0" indent="0">
              <a:buNone/>
            </a:pPr>
            <a:r>
              <a:rPr lang="el-GR" sz="3000" dirty="0" smtClean="0">
                <a:solidFill>
                  <a:schemeClr val="bg1"/>
                </a:solidFill>
              </a:rPr>
              <a:t>4.Στο ιστορικό θα μνημονεύονται απλά (χωρίς λεπτομέρειες και χωρίς τα σχόλια του ασθενούς για τη δική του ή όχι ευθύνη) οι αναφερόμενες συνθήκες του ατυχήματος και θα αναγράφονται ως «αναφερόμενες» </a:t>
            </a:r>
          </a:p>
          <a:p>
            <a:pPr marL="0" indent="0">
              <a:buNone/>
            </a:pPr>
            <a:r>
              <a:rPr lang="el-GR" sz="3000" dirty="0" smtClean="0">
                <a:solidFill>
                  <a:schemeClr val="bg1"/>
                </a:solidFill>
              </a:rPr>
              <a:t>Χρήσιμο είναι οι πληροφορίες που δίδει ο τραυματίας να μαγνητοφωνούνται</a:t>
            </a:r>
          </a:p>
          <a:p>
            <a:pPr marL="0" indent="0">
              <a:buNone/>
            </a:pPr>
            <a:r>
              <a:rPr lang="el-GR" sz="3000" dirty="0" smtClean="0">
                <a:solidFill>
                  <a:schemeClr val="bg1"/>
                </a:solidFill>
              </a:rPr>
              <a:t>Οι ερωτήσεις για τα συμπτώματα και τα προβλήματα του ασθενούς αρχικά είναι γενικής υφής, γινόμενες βαθμιαία πιο ειδικές .</a:t>
            </a:r>
          </a:p>
          <a:p>
            <a:pPr marL="0" indent="0">
              <a:buNone/>
            </a:pPr>
            <a:r>
              <a:rPr lang="el-GR" sz="3000" dirty="0" smtClean="0">
                <a:solidFill>
                  <a:schemeClr val="bg1"/>
                </a:solidFill>
              </a:rPr>
              <a:t>Καταγράφονται λεπτομερώς η παρούσα κατάσταση , η φύση , η βαρύτητα και η διάρκεια των συμπτωμάτων</a:t>
            </a:r>
          </a:p>
          <a:p>
            <a:pPr marL="0" indent="0">
              <a:buNone/>
            </a:pPr>
            <a:r>
              <a:rPr lang="el-GR" sz="3000" dirty="0" smtClean="0">
                <a:solidFill>
                  <a:schemeClr val="bg1"/>
                </a:solidFill>
              </a:rPr>
              <a:t>5.Παλαιότερο ιστορικό πχ γενικευμένες νόσοι ,προϋπάρχοντες τραυματισμοί που επιδεινώθηκαν κλπ</a:t>
            </a:r>
          </a:p>
          <a:p>
            <a:pPr marL="0" indent="0">
              <a:buNone/>
            </a:pPr>
            <a:endParaRPr lang="el-GR" sz="3000" dirty="0" smtClean="0">
              <a:solidFill>
                <a:schemeClr val="bg1"/>
              </a:solidFill>
            </a:endParaRPr>
          </a:p>
          <a:p>
            <a:pPr marL="0" indent="0">
              <a:buNone/>
            </a:pPr>
            <a:r>
              <a:rPr lang="el-GR" sz="3000" b="1" i="1" dirty="0" smtClean="0">
                <a:solidFill>
                  <a:srgbClr val="FFFF00"/>
                </a:solidFill>
              </a:rPr>
              <a:t>Β. Κλινική Εξέταση</a:t>
            </a:r>
          </a:p>
          <a:p>
            <a:pPr marL="0" indent="0">
              <a:buNone/>
            </a:pPr>
            <a:r>
              <a:rPr lang="el-GR" sz="3000" dirty="0" smtClean="0">
                <a:solidFill>
                  <a:schemeClr val="bg1"/>
                </a:solidFill>
              </a:rPr>
              <a:t>    Αφορά τόσο την πάσχουσα περιοχή όσο και το σύνολο του σώματος (εύρος κινήσεων , νευρολογική εξέταση κλπ</a:t>
            </a:r>
          </a:p>
          <a:p>
            <a:pPr marL="0" indent="0">
              <a:buNone/>
            </a:pPr>
            <a:endParaRPr lang="el-GR" sz="3000" b="1" i="1" dirty="0" smtClean="0">
              <a:solidFill>
                <a:schemeClr val="bg1"/>
              </a:solidFill>
            </a:endParaRPr>
          </a:p>
          <a:p>
            <a:pPr marL="0" indent="0">
              <a:buNone/>
            </a:pPr>
            <a:r>
              <a:rPr lang="el-GR" sz="3000" b="1" i="1" dirty="0" smtClean="0">
                <a:solidFill>
                  <a:srgbClr val="FFFF00"/>
                </a:solidFill>
              </a:rPr>
              <a:t>Γ. ΠΑΡΑΚΛΙΝΙΚΕΣ ΕΞΕΤΑΣΕΙΣ</a:t>
            </a:r>
          </a:p>
          <a:p>
            <a:pPr marL="0" indent="0">
              <a:buNone/>
            </a:pPr>
            <a:r>
              <a:rPr lang="el-GR" sz="3000" dirty="0">
                <a:solidFill>
                  <a:schemeClr val="bg1"/>
                </a:solidFill>
              </a:rPr>
              <a:t> </a:t>
            </a:r>
            <a:r>
              <a:rPr lang="el-GR" sz="3000" dirty="0" smtClean="0">
                <a:solidFill>
                  <a:schemeClr val="bg1"/>
                </a:solidFill>
              </a:rPr>
              <a:t>   Πορίσματα εξετάσεων , γνωματεύσεις ,ακόμα και διενέργεια νέων πχ ακτινολογικών εξετάσεων για την σημερινή κατάσταση</a:t>
            </a:r>
          </a:p>
          <a:p>
            <a:pPr marL="0" indent="0">
              <a:buNone/>
            </a:pPr>
            <a:r>
              <a:rPr lang="el-GR" sz="3000" dirty="0">
                <a:solidFill>
                  <a:schemeClr val="bg1"/>
                </a:solidFill>
              </a:rPr>
              <a:t> </a:t>
            </a:r>
            <a:r>
              <a:rPr lang="el-GR" sz="3000" dirty="0" smtClean="0">
                <a:solidFill>
                  <a:schemeClr val="bg1"/>
                </a:solidFill>
              </a:rPr>
              <a:t>   Ο </a:t>
            </a:r>
            <a:r>
              <a:rPr lang="el-GR" sz="3000" dirty="0" err="1" smtClean="0">
                <a:solidFill>
                  <a:schemeClr val="bg1"/>
                </a:solidFill>
              </a:rPr>
              <a:t>υπερηχοτομογραφικός</a:t>
            </a:r>
            <a:r>
              <a:rPr lang="el-GR" sz="3000" dirty="0" smtClean="0">
                <a:solidFill>
                  <a:schemeClr val="bg1"/>
                </a:solidFill>
              </a:rPr>
              <a:t> έλεγχος αποτελεί τρόπον τινά «υποκειμενική» εξέταση ως προς την ερμηνεία των ευρημάτων</a:t>
            </a:r>
          </a:p>
          <a:p>
            <a:pPr marL="0" indent="0">
              <a:buNone/>
            </a:pPr>
            <a:endParaRPr lang="el-GR" sz="3000" b="1" i="1" dirty="0" smtClean="0">
              <a:solidFill>
                <a:schemeClr val="bg1"/>
              </a:solidFill>
            </a:endParaRPr>
          </a:p>
          <a:p>
            <a:pPr marL="0" indent="0">
              <a:buNone/>
            </a:pPr>
            <a:r>
              <a:rPr lang="el-GR" sz="3000" b="1" i="1" dirty="0" smtClean="0">
                <a:solidFill>
                  <a:srgbClr val="FFFF00"/>
                </a:solidFill>
              </a:rPr>
              <a:t>Δ  ΦΩΤΟΓΡΑΦΙΕΣ</a:t>
            </a:r>
          </a:p>
          <a:p>
            <a:pPr marL="0" indent="0">
              <a:buNone/>
            </a:pPr>
            <a:r>
              <a:rPr lang="el-GR" sz="3000" dirty="0" smtClean="0">
                <a:solidFill>
                  <a:schemeClr val="bg1"/>
                </a:solidFill>
              </a:rPr>
              <a:t>     Σε κακώσεις ,τα τραύματα και τα εγκαύματα μπορούν να φωτογραφηθούν  όπως και οι απεικονίσεις</a:t>
            </a:r>
            <a:endParaRPr lang="el-GR" sz="3000" dirty="0">
              <a:solidFill>
                <a:schemeClr val="bg1"/>
              </a:solidFill>
            </a:endParaRPr>
          </a:p>
        </p:txBody>
      </p:sp>
    </p:spTree>
    <p:extLst>
      <p:ext uri="{BB962C8B-B14F-4D97-AF65-F5344CB8AC3E}">
        <p14:creationId xmlns:p14="http://schemas.microsoft.com/office/powerpoint/2010/main" val="1375778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438" y="3789040"/>
            <a:ext cx="2540000" cy="2832100"/>
          </a:xfrm>
          <a:prstGeom prst="rect">
            <a:avLst/>
          </a:prstGeom>
          <a:effectLst>
            <a:outerShdw blurRad="50800" dist="38100" dir="8100000" sx="104000" sy="104000" algn="tr" rotWithShape="0">
              <a:prstClr val="black">
                <a:alpha val="40000"/>
              </a:prstClr>
            </a:outerShdw>
          </a:effectLst>
        </p:spPr>
      </p:pic>
      <p:sp>
        <p:nvSpPr>
          <p:cNvPr id="2" name="Τίτλος 1"/>
          <p:cNvSpPr>
            <a:spLocks noGrp="1"/>
          </p:cNvSpPr>
          <p:nvPr>
            <p:ph type="title"/>
          </p:nvPr>
        </p:nvSpPr>
        <p:spPr/>
        <p:txBody>
          <a:bodyPr/>
          <a:lstStyle/>
          <a:p>
            <a:r>
              <a:rPr lang="el-GR" sz="2400" b="1" i="1" dirty="0">
                <a:solidFill>
                  <a:srgbClr val="FFC000"/>
                </a:solidFill>
              </a:rPr>
              <a:t>2. Συγγραφή της έκθεσης ιατρικής πραγματογνωμοσύνης</a:t>
            </a:r>
            <a:endParaRPr lang="el-GR" dirty="0">
              <a:solidFill>
                <a:srgbClr val="FFC000"/>
              </a:solidFill>
            </a:endParaRPr>
          </a:p>
        </p:txBody>
      </p:sp>
      <p:sp>
        <p:nvSpPr>
          <p:cNvPr id="3" name="Θέση περιεχομένου 2"/>
          <p:cNvSpPr>
            <a:spLocks noGrp="1"/>
          </p:cNvSpPr>
          <p:nvPr>
            <p:ph idx="1"/>
          </p:nvPr>
        </p:nvSpPr>
        <p:spPr>
          <a:xfrm>
            <a:off x="467544" y="1268760"/>
            <a:ext cx="8229600" cy="2764904"/>
          </a:xfrm>
        </p:spPr>
        <p:txBody>
          <a:bodyPr>
            <a:normAutofit/>
          </a:bodyPr>
          <a:lstStyle/>
          <a:p>
            <a:pPr marL="0" lvl="0" indent="0">
              <a:buNone/>
            </a:pPr>
            <a:endParaRPr lang="el-GR" sz="1900" b="1" i="1" dirty="0" smtClean="0">
              <a:solidFill>
                <a:prstClr val="white"/>
              </a:solidFill>
            </a:endParaRPr>
          </a:p>
          <a:p>
            <a:pPr marL="0" lvl="0" indent="0" algn="ctr">
              <a:buNone/>
            </a:pPr>
            <a:r>
              <a:rPr lang="el-GR" sz="1900" b="1" i="1" dirty="0" smtClean="0">
                <a:solidFill>
                  <a:srgbClr val="FFFF00"/>
                </a:solidFill>
              </a:rPr>
              <a:t>Για </a:t>
            </a:r>
            <a:r>
              <a:rPr lang="el-GR" sz="1900" b="1" i="1" dirty="0">
                <a:solidFill>
                  <a:srgbClr val="FFFF00"/>
                </a:solidFill>
              </a:rPr>
              <a:t>να υποστηρίξετε τις απόψεις σας, θα είναι απαραίτητο να αναφερθείτε σε αποδεικτικό υλικό από τη βιβλιογραφία. </a:t>
            </a:r>
            <a:endParaRPr lang="en-US" sz="1900" b="1" i="1" dirty="0">
              <a:solidFill>
                <a:srgbClr val="FFFF00"/>
              </a:solidFill>
            </a:endParaRPr>
          </a:p>
          <a:p>
            <a:pPr marL="0" lvl="0" indent="0" algn="ctr">
              <a:buNone/>
            </a:pPr>
            <a:r>
              <a:rPr lang="el-GR" sz="1900" b="1" i="1" dirty="0">
                <a:solidFill>
                  <a:srgbClr val="FFFF00"/>
                </a:solidFill>
              </a:rPr>
              <a:t>Μπορεί η συγκεκριμένη θεραπεία (επέμβαση) να μη γίνεται συχνά από εσάς, αλλά αν περιγράφεται στη βιβλιογραφία με ικανοποιητικά αποτελέσματα θα πρέπει να το δηλώσετε. Δεν είναι απαραίτητο να έχει διενεργηθεί σε ύψιστο επίπεδο, αλλά σε επίπεδο που είναι λογικά αναμενόμενο από ένα μέσο ιατρό.</a:t>
            </a:r>
          </a:p>
          <a:p>
            <a:pPr marL="0" lvl="0" indent="0" algn="ctr">
              <a:buNone/>
            </a:pPr>
            <a:r>
              <a:rPr lang="el-GR" sz="1900" b="1" i="1" dirty="0">
                <a:solidFill>
                  <a:srgbClr val="FFFF00"/>
                </a:solidFill>
              </a:rPr>
              <a:t> Αυτός είναι το μέτρο σύγκρισης.</a:t>
            </a:r>
          </a:p>
          <a:p>
            <a:endParaRPr lang="el-GR" dirty="0"/>
          </a:p>
        </p:txBody>
      </p:sp>
    </p:spTree>
    <p:extLst>
      <p:ext uri="{BB962C8B-B14F-4D97-AF65-F5344CB8AC3E}">
        <p14:creationId xmlns:p14="http://schemas.microsoft.com/office/powerpoint/2010/main" val="75850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i="1" dirty="0">
                <a:solidFill>
                  <a:srgbClr val="FFC000"/>
                </a:solidFill>
              </a:rPr>
              <a:t>2. Συγγραφή της έκθεσης ιατρικής πραγματογνωμοσύνης</a:t>
            </a:r>
            <a:r>
              <a:rPr lang="el-GR" sz="2400" b="1" i="1" dirty="0" smtClean="0">
                <a:solidFill>
                  <a:srgbClr val="FFC000"/>
                </a:solidFill>
              </a:rPr>
              <a:t> </a:t>
            </a:r>
            <a:endParaRPr lang="el-GR" sz="2400" b="1" i="1" dirty="0">
              <a:solidFill>
                <a:srgbClr val="FFC000"/>
              </a:solidFill>
            </a:endParaRPr>
          </a:p>
        </p:txBody>
      </p:sp>
      <p:sp>
        <p:nvSpPr>
          <p:cNvPr id="3" name="Θέση περιεχομένου 2"/>
          <p:cNvSpPr>
            <a:spLocks noGrp="1"/>
          </p:cNvSpPr>
          <p:nvPr>
            <p:ph idx="1"/>
          </p:nvPr>
        </p:nvSpPr>
        <p:spPr>
          <a:xfrm>
            <a:off x="467544" y="1484784"/>
            <a:ext cx="8229600" cy="4525963"/>
          </a:xfrm>
        </p:spPr>
        <p:txBody>
          <a:bodyPr>
            <a:noAutofit/>
          </a:bodyPr>
          <a:lstStyle/>
          <a:p>
            <a:pPr marL="0" indent="0">
              <a:buNone/>
            </a:pPr>
            <a:r>
              <a:rPr lang="el-GR" sz="2000" b="1" i="1" dirty="0" smtClean="0">
                <a:solidFill>
                  <a:srgbClr val="FFFF00"/>
                </a:solidFill>
              </a:rPr>
              <a:t>           Τι </a:t>
            </a:r>
            <a:r>
              <a:rPr lang="el-GR" sz="2000" b="1" i="1" dirty="0">
                <a:solidFill>
                  <a:srgbClr val="FFFF00"/>
                </a:solidFill>
              </a:rPr>
              <a:t>σημαίνει «αποδεικτικό υλικό» από τη βιβλιογραφία</a:t>
            </a:r>
          </a:p>
          <a:p>
            <a:r>
              <a:rPr lang="el-GR" sz="2000" dirty="0" smtClean="0">
                <a:solidFill>
                  <a:schemeClr val="bg1"/>
                </a:solidFill>
              </a:rPr>
              <a:t>Η </a:t>
            </a:r>
            <a:r>
              <a:rPr lang="el-GR" sz="2000" dirty="0">
                <a:solidFill>
                  <a:schemeClr val="bg1"/>
                </a:solidFill>
              </a:rPr>
              <a:t>δημοσιευμένη βιβλιογραφία είναι μια θεμελιώδης πηγή πληροφοριών και χρησιμοποιείται από ιατρούς-πραγματογνώμονες, δικηγόρους και δικαστήρια για να αποφασίσουν αν οι ενέργειες του εμπλεκομένου στην υπόθεση ιατρού ήσαν συνετές με βάση τα έγκυρα δεδομένα και τις προόδους της ιατρικής επιστήμης. Όμως, ο τρόπος με τον οποίο θα χρησιμοποιηθεί και θα ερμηνευθεί η βιβλιογραφία μπορεί να επηρεάσει σημαντικά τα συμπεράσματα που θα συναχθούν</a:t>
            </a:r>
            <a:r>
              <a:rPr lang="el-GR" sz="2000" dirty="0" smtClean="0">
                <a:solidFill>
                  <a:schemeClr val="bg1"/>
                </a:solidFill>
              </a:rPr>
              <a:t>.</a:t>
            </a:r>
            <a:endParaRPr lang="el-GR" sz="2000" dirty="0">
              <a:solidFill>
                <a:schemeClr val="bg1"/>
              </a:solidFill>
            </a:endParaRPr>
          </a:p>
          <a:p>
            <a:r>
              <a:rPr lang="el-GR" sz="2000" dirty="0">
                <a:solidFill>
                  <a:schemeClr val="bg1"/>
                </a:solidFill>
              </a:rPr>
              <a:t>Οι όροι </a:t>
            </a:r>
            <a:r>
              <a:rPr lang="el-GR" sz="2000" i="1" dirty="0">
                <a:solidFill>
                  <a:srgbClr val="FFFF00"/>
                </a:solidFill>
              </a:rPr>
              <a:t>«αποδεικτικό υλικό», </a:t>
            </a:r>
            <a:r>
              <a:rPr lang="el-GR" sz="2000" dirty="0">
                <a:solidFill>
                  <a:srgbClr val="FFFF00"/>
                </a:solidFill>
              </a:rPr>
              <a:t>«</a:t>
            </a:r>
            <a:r>
              <a:rPr lang="el-GR" sz="2000" i="1" dirty="0" err="1">
                <a:solidFill>
                  <a:srgbClr val="FFFF00"/>
                </a:solidFill>
              </a:rPr>
              <a:t>αποχρώσα</a:t>
            </a:r>
            <a:r>
              <a:rPr lang="el-GR" sz="2000" i="1" dirty="0">
                <a:solidFill>
                  <a:srgbClr val="FFFF00"/>
                </a:solidFill>
              </a:rPr>
              <a:t> ένδειξη» </a:t>
            </a:r>
            <a:r>
              <a:rPr lang="el-GR" sz="2000" dirty="0">
                <a:solidFill>
                  <a:schemeClr val="bg1"/>
                </a:solidFill>
              </a:rPr>
              <a:t>ή </a:t>
            </a:r>
            <a:r>
              <a:rPr lang="el-GR" sz="2000" i="1" dirty="0">
                <a:solidFill>
                  <a:srgbClr val="FFFF00"/>
                </a:solidFill>
              </a:rPr>
              <a:t>«πειστικό τεκμήριο</a:t>
            </a:r>
            <a:r>
              <a:rPr lang="el-GR" sz="2000" dirty="0">
                <a:solidFill>
                  <a:srgbClr val="FFFF00"/>
                </a:solidFill>
              </a:rPr>
              <a:t>» [</a:t>
            </a:r>
            <a:r>
              <a:rPr lang="el-GR" sz="2000" dirty="0" err="1">
                <a:solidFill>
                  <a:srgbClr val="FFFF00"/>
                </a:solidFill>
              </a:rPr>
              <a:t>evidence</a:t>
            </a:r>
            <a:r>
              <a:rPr lang="el-GR" sz="2000" dirty="0">
                <a:solidFill>
                  <a:srgbClr val="FFFF00"/>
                </a:solidFill>
              </a:rPr>
              <a:t>] </a:t>
            </a:r>
            <a:r>
              <a:rPr lang="el-GR" sz="2000" dirty="0">
                <a:solidFill>
                  <a:schemeClr val="bg1"/>
                </a:solidFill>
              </a:rPr>
              <a:t>έχουν πολύ διαφορετική έννοια στο νομικό και στο ιατρικό επάγγελμα</a:t>
            </a:r>
            <a:r>
              <a:rPr lang="el-GR" sz="2000" dirty="0" smtClean="0">
                <a:solidFill>
                  <a:schemeClr val="bg1"/>
                </a:solidFill>
              </a:rPr>
              <a:t>.</a:t>
            </a:r>
          </a:p>
          <a:p>
            <a:r>
              <a:rPr lang="el-GR" sz="2000" dirty="0" smtClean="0">
                <a:solidFill>
                  <a:schemeClr val="bg1"/>
                </a:solidFill>
              </a:rPr>
              <a:t>Οι </a:t>
            </a:r>
            <a:r>
              <a:rPr lang="el-GR" sz="2000" dirty="0">
                <a:solidFill>
                  <a:schemeClr val="bg1"/>
                </a:solidFill>
              </a:rPr>
              <a:t>δικηγόροι σε αστικές υποθέσεις θεωρούν μια πρόταση ως αποδεικτικό υλικό αν έχει πιθανότητα να είναι αληθής πάνω από 50%, ενώ σε ποινικές υποθέσεις για να θεωρηθεί πειστική μια πρόταση πρέπει να είναι αληθής «πέραν κάθε λογικής αμφιβολίας». </a:t>
            </a:r>
            <a:r>
              <a:rPr lang="el-GR" sz="2000" dirty="0" smtClean="0">
                <a:solidFill>
                  <a:schemeClr val="bg1"/>
                </a:solidFill>
              </a:rPr>
              <a:t>(</a:t>
            </a:r>
            <a:r>
              <a:rPr lang="el-GR" sz="2000" dirty="0" err="1" smtClean="0">
                <a:solidFill>
                  <a:schemeClr val="bg1"/>
                </a:solidFill>
              </a:rPr>
              <a:t>αγγλοσαξωνικό</a:t>
            </a:r>
            <a:r>
              <a:rPr lang="el-GR" sz="2000" dirty="0" smtClean="0">
                <a:solidFill>
                  <a:schemeClr val="bg1"/>
                </a:solidFill>
              </a:rPr>
              <a:t> δίκαιο)</a:t>
            </a:r>
            <a:endParaRPr lang="el-GR" sz="2000" dirty="0">
              <a:solidFill>
                <a:schemeClr val="bg1"/>
              </a:solidFill>
            </a:endParaRPr>
          </a:p>
          <a:p>
            <a:endParaRPr lang="el-GR" sz="2000" dirty="0"/>
          </a:p>
        </p:txBody>
      </p:sp>
    </p:spTree>
    <p:extLst>
      <p:ext uri="{BB962C8B-B14F-4D97-AF65-F5344CB8AC3E}">
        <p14:creationId xmlns:p14="http://schemas.microsoft.com/office/powerpoint/2010/main" val="305973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88640"/>
            <a:ext cx="8229600" cy="1143000"/>
          </a:xfrm>
        </p:spPr>
        <p:txBody>
          <a:bodyPr/>
          <a:lstStyle/>
          <a:p>
            <a:r>
              <a:rPr lang="el-GR" sz="2400" b="1" i="1" dirty="0" smtClean="0">
                <a:solidFill>
                  <a:srgbClr val="FFC000"/>
                </a:solidFill>
              </a:rPr>
              <a:t>2</a:t>
            </a:r>
            <a:r>
              <a:rPr lang="el-GR" sz="2400" b="1" i="1" dirty="0">
                <a:solidFill>
                  <a:srgbClr val="FFC000"/>
                </a:solidFill>
              </a:rPr>
              <a:t>. </a:t>
            </a:r>
            <a:r>
              <a:rPr lang="el-GR" sz="2400" b="1" i="1" dirty="0" smtClean="0">
                <a:solidFill>
                  <a:srgbClr val="FFC000"/>
                </a:solidFill>
              </a:rPr>
              <a:t>Συγγραφή </a:t>
            </a:r>
            <a:r>
              <a:rPr lang="el-GR" sz="2400" b="1" i="1" dirty="0">
                <a:solidFill>
                  <a:srgbClr val="FFC000"/>
                </a:solidFill>
              </a:rPr>
              <a:t>της έκθεσης ιατρικής πραγματογνωμοσύνης</a:t>
            </a:r>
            <a:endParaRPr lang="el-GR" dirty="0">
              <a:solidFill>
                <a:srgbClr val="FFC000"/>
              </a:solidFill>
            </a:endParaRPr>
          </a:p>
        </p:txBody>
      </p:sp>
      <p:sp>
        <p:nvSpPr>
          <p:cNvPr id="3" name="Θέση περιεχομένου 2"/>
          <p:cNvSpPr>
            <a:spLocks noGrp="1"/>
          </p:cNvSpPr>
          <p:nvPr>
            <p:ph idx="1"/>
          </p:nvPr>
        </p:nvSpPr>
        <p:spPr>
          <a:xfrm>
            <a:off x="457200" y="1340768"/>
            <a:ext cx="8229600" cy="5184576"/>
          </a:xfrm>
        </p:spPr>
        <p:txBody>
          <a:bodyPr>
            <a:normAutofit fontScale="55000" lnSpcReduction="20000"/>
          </a:bodyPr>
          <a:lstStyle/>
          <a:p>
            <a:pPr marL="0" indent="0">
              <a:buNone/>
            </a:pPr>
            <a:r>
              <a:rPr lang="el-GR" sz="2400" b="1" i="1" dirty="0">
                <a:solidFill>
                  <a:srgbClr val="FFC000"/>
                </a:solidFill>
              </a:rPr>
              <a:t> </a:t>
            </a:r>
            <a:r>
              <a:rPr lang="el-GR" sz="2400" b="1" i="1" dirty="0" smtClean="0">
                <a:solidFill>
                  <a:srgbClr val="FFC000"/>
                </a:solidFill>
              </a:rPr>
              <a:t>                        </a:t>
            </a:r>
            <a:r>
              <a:rPr lang="el-GR" b="1" i="1" dirty="0">
                <a:solidFill>
                  <a:srgbClr val="FFFF00"/>
                </a:solidFill>
              </a:rPr>
              <a:t>Τι σημαίνει «αποδεικτικό υλικό» από τη </a:t>
            </a:r>
            <a:r>
              <a:rPr lang="el-GR" b="1" i="1" dirty="0" smtClean="0">
                <a:solidFill>
                  <a:srgbClr val="FFFF00"/>
                </a:solidFill>
              </a:rPr>
              <a:t>βιβλιογραφία</a:t>
            </a:r>
          </a:p>
          <a:p>
            <a:pPr marL="0" indent="0">
              <a:buNone/>
            </a:pPr>
            <a:endParaRPr lang="el-GR" b="1" i="1" dirty="0" smtClean="0">
              <a:solidFill>
                <a:srgbClr val="FFFF00"/>
              </a:solidFill>
            </a:endParaRPr>
          </a:p>
          <a:p>
            <a:pPr marL="0" indent="0">
              <a:buNone/>
            </a:pPr>
            <a:r>
              <a:rPr lang="el-GR" dirty="0" smtClean="0">
                <a:solidFill>
                  <a:schemeClr val="bg1"/>
                </a:solidFill>
              </a:rPr>
              <a:t>Οι </a:t>
            </a:r>
            <a:r>
              <a:rPr lang="el-GR" dirty="0">
                <a:solidFill>
                  <a:schemeClr val="bg1"/>
                </a:solidFill>
              </a:rPr>
              <a:t>ιατροί σήμερα διεθνώς διακρίνουν επίπεδα εγκυρότητας τεκμηρίου [</a:t>
            </a:r>
            <a:r>
              <a:rPr lang="el-GR" dirty="0" err="1">
                <a:solidFill>
                  <a:schemeClr val="bg1"/>
                </a:solidFill>
              </a:rPr>
              <a:t>levels</a:t>
            </a:r>
            <a:r>
              <a:rPr lang="el-GR" dirty="0">
                <a:solidFill>
                  <a:schemeClr val="bg1"/>
                </a:solidFill>
              </a:rPr>
              <a:t> </a:t>
            </a:r>
            <a:r>
              <a:rPr lang="el-GR" dirty="0" err="1">
                <a:solidFill>
                  <a:schemeClr val="bg1"/>
                </a:solidFill>
              </a:rPr>
              <a:t>of</a:t>
            </a:r>
            <a:r>
              <a:rPr lang="el-GR" dirty="0">
                <a:solidFill>
                  <a:schemeClr val="bg1"/>
                </a:solidFill>
              </a:rPr>
              <a:t> </a:t>
            </a:r>
            <a:r>
              <a:rPr lang="el-GR" dirty="0" err="1">
                <a:solidFill>
                  <a:schemeClr val="bg1"/>
                </a:solidFill>
              </a:rPr>
              <a:t>evidence</a:t>
            </a:r>
            <a:r>
              <a:rPr lang="el-GR" dirty="0">
                <a:solidFill>
                  <a:schemeClr val="bg1"/>
                </a:solidFill>
              </a:rPr>
              <a:t>] της δημοσιευμένης βιβλιογραφίας ανάλογα με το είδος των επιστημονικών μελετών από τις οποίες προκύπτει αυτό το τεκμήριο. Έτσι, με σειρά μειούμενης σημασίας και βεβαιότητας, τα είδη των τεκμηρίων ταξινομούνται σ” αυτά που προέρχονται από:</a:t>
            </a:r>
          </a:p>
          <a:p>
            <a:pPr marL="514350" indent="-514350">
              <a:buFont typeface="+mj-lt"/>
              <a:buAutoNum type="arabicPeriod"/>
            </a:pPr>
            <a:r>
              <a:rPr lang="el-GR" dirty="0" smtClean="0">
                <a:solidFill>
                  <a:schemeClr val="bg1"/>
                </a:solidFill>
              </a:rPr>
              <a:t>καλής </a:t>
            </a:r>
            <a:r>
              <a:rPr lang="el-GR" dirty="0">
                <a:solidFill>
                  <a:schemeClr val="bg1"/>
                </a:solidFill>
              </a:rPr>
              <a:t>ποιότητας τυχαιοποιημένες προοπτικές μελέτες και συστηματικές ανασκοπήσεις τέτοιων μελετών, ειδικά αν έγιναν με την τεχνική της </a:t>
            </a:r>
            <a:r>
              <a:rPr lang="el-GR" dirty="0" err="1">
                <a:solidFill>
                  <a:schemeClr val="bg1"/>
                </a:solidFill>
              </a:rPr>
              <a:t>μετα</a:t>
            </a:r>
            <a:r>
              <a:rPr lang="el-GR" dirty="0">
                <a:solidFill>
                  <a:schemeClr val="bg1"/>
                </a:solidFill>
              </a:rPr>
              <a:t>-ανάλυσης (επιπέδου Α)</a:t>
            </a:r>
          </a:p>
          <a:p>
            <a:pPr marL="514350" indent="-514350">
              <a:buFont typeface="+mj-lt"/>
              <a:buAutoNum type="arabicPeriod"/>
            </a:pPr>
            <a:r>
              <a:rPr lang="el-GR" dirty="0" smtClean="0">
                <a:solidFill>
                  <a:schemeClr val="bg1"/>
                </a:solidFill>
              </a:rPr>
              <a:t>καλής </a:t>
            </a:r>
            <a:r>
              <a:rPr lang="el-GR" dirty="0">
                <a:solidFill>
                  <a:schemeClr val="bg1"/>
                </a:solidFill>
              </a:rPr>
              <a:t>ποιότητας μεν, αλλά όχι τυχαιοποιημένες μελέτες (επιπέδου Β)</a:t>
            </a:r>
          </a:p>
          <a:p>
            <a:pPr marL="514350" indent="-514350">
              <a:buFont typeface="+mj-lt"/>
              <a:buAutoNum type="arabicPeriod"/>
            </a:pPr>
            <a:r>
              <a:rPr lang="el-GR" dirty="0" smtClean="0">
                <a:solidFill>
                  <a:schemeClr val="bg1"/>
                </a:solidFill>
              </a:rPr>
              <a:t>μικρές </a:t>
            </a:r>
            <a:r>
              <a:rPr lang="el-GR" dirty="0">
                <a:solidFill>
                  <a:schemeClr val="bg1"/>
                </a:solidFill>
              </a:rPr>
              <a:t>σειρές, γνώμες έμπειρων ειδικών, επιτροπών κλπ (επιπέδου C</a:t>
            </a:r>
            <a:r>
              <a:rPr lang="el-GR" dirty="0" smtClean="0">
                <a:solidFill>
                  <a:schemeClr val="bg1"/>
                </a:solidFill>
              </a:rPr>
              <a:t>)</a:t>
            </a:r>
            <a:endParaRPr lang="en-US" dirty="0" smtClean="0">
              <a:solidFill>
                <a:schemeClr val="bg1"/>
              </a:solidFill>
            </a:endParaRPr>
          </a:p>
          <a:p>
            <a:pPr marL="0" indent="0">
              <a:buNone/>
            </a:pPr>
            <a:endParaRPr lang="el-GR" dirty="0">
              <a:solidFill>
                <a:schemeClr val="bg1"/>
              </a:solidFill>
            </a:endParaRPr>
          </a:p>
          <a:p>
            <a:pPr marL="0" indent="0">
              <a:buNone/>
            </a:pPr>
            <a:r>
              <a:rPr lang="el-GR" dirty="0">
                <a:solidFill>
                  <a:schemeClr val="bg1"/>
                </a:solidFill>
              </a:rPr>
              <a:t>Στη βιβλιογραφία σχεδόν πάντοτε δημοσιεύονται αποτελέσματα καλύτερα από το μέσο όρο, είτε επειδή γενικά υπάρχει τάση δημοσίευσης των καλών και όχι των πτωχών αποτελεσμάτων είτε επειδή οι δημοσιευμένες μελέτες μπορεί να προέρχονται από εξειδικευμένα κέντρα με εξαιρετικά αποτελέσματα είτε επειδή τα ιατρικά περιοδικά προτιμούν να δημοσιεύουν μελέτες με καλά παρά με πτωχότερα αποτελέσματα κλπ</a:t>
            </a:r>
            <a:r>
              <a:rPr lang="el-GR" dirty="0" smtClean="0">
                <a:solidFill>
                  <a:schemeClr val="bg1"/>
                </a:solidFill>
              </a:rPr>
              <a:t>.</a:t>
            </a:r>
          </a:p>
          <a:p>
            <a:pPr marL="0" indent="0">
              <a:buNone/>
            </a:pPr>
            <a:r>
              <a:rPr lang="el-GR" dirty="0" smtClean="0">
                <a:solidFill>
                  <a:schemeClr val="bg1"/>
                </a:solidFill>
              </a:rPr>
              <a:t> </a:t>
            </a:r>
            <a:endParaRPr lang="el-GR" dirty="0">
              <a:solidFill>
                <a:schemeClr val="bg1"/>
              </a:solidFill>
            </a:endParaRPr>
          </a:p>
        </p:txBody>
      </p:sp>
    </p:spTree>
    <p:extLst>
      <p:ext uri="{BB962C8B-B14F-4D97-AF65-F5344CB8AC3E}">
        <p14:creationId xmlns:p14="http://schemas.microsoft.com/office/powerpoint/2010/main" val="531766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i="1" dirty="0">
                <a:solidFill>
                  <a:srgbClr val="FFC000"/>
                </a:solidFill>
              </a:rPr>
              <a:t>2. Συγγραφή της έκθεσης ιατρικής πραγματογνωμοσύνης</a:t>
            </a:r>
            <a:endParaRPr lang="el-GR" dirty="0"/>
          </a:p>
        </p:txBody>
      </p:sp>
      <p:sp>
        <p:nvSpPr>
          <p:cNvPr id="3" name="Θέση περιεχομένου 2"/>
          <p:cNvSpPr>
            <a:spLocks noGrp="1"/>
          </p:cNvSpPr>
          <p:nvPr>
            <p:ph idx="1"/>
          </p:nvPr>
        </p:nvSpPr>
        <p:spPr/>
        <p:txBody>
          <a:bodyPr/>
          <a:lstStyle/>
          <a:p>
            <a:pPr marL="0" lvl="0" indent="0" algn="ctr">
              <a:buNone/>
            </a:pPr>
            <a:r>
              <a:rPr lang="el-GR" sz="2400" b="1" i="1" dirty="0">
                <a:solidFill>
                  <a:srgbClr val="FFFF00"/>
                </a:solidFill>
              </a:rPr>
              <a:t>Τι σημαίνει «αποδεικτικό υλικό» από τη </a:t>
            </a:r>
            <a:r>
              <a:rPr lang="el-GR" sz="2400" b="1" i="1" dirty="0" smtClean="0">
                <a:solidFill>
                  <a:srgbClr val="FFFF00"/>
                </a:solidFill>
              </a:rPr>
              <a:t>βιβλιογραφία</a:t>
            </a:r>
          </a:p>
          <a:p>
            <a:pPr marL="0" lvl="0" indent="0" algn="ctr">
              <a:buNone/>
            </a:pPr>
            <a:r>
              <a:rPr lang="el-GR" sz="2000" b="1" i="1" dirty="0" smtClean="0">
                <a:solidFill>
                  <a:schemeClr val="bg1"/>
                </a:solidFill>
              </a:rPr>
              <a:t>Το </a:t>
            </a:r>
            <a:r>
              <a:rPr lang="el-GR" sz="2000" b="1" i="1" dirty="0">
                <a:solidFill>
                  <a:schemeClr val="bg1"/>
                </a:solidFill>
              </a:rPr>
              <a:t>γεγονός αυτής της προκατάληψης [</a:t>
            </a:r>
            <a:r>
              <a:rPr lang="el-GR" sz="2000" b="1" i="1" dirty="0" err="1">
                <a:solidFill>
                  <a:schemeClr val="bg1"/>
                </a:solidFill>
              </a:rPr>
              <a:t>bias</a:t>
            </a:r>
            <a:r>
              <a:rPr lang="el-GR" sz="2000" b="1" i="1" dirty="0">
                <a:solidFill>
                  <a:schemeClr val="bg1"/>
                </a:solidFill>
              </a:rPr>
              <a:t>] της βιβλιογραφίας μπορεί να δημιουργήσει σοβαρό πρόβλημα στον ιατρό που κατηγορείται για πρακτική κατώτερη του αναμενόμενου επιπέδου</a:t>
            </a:r>
            <a:r>
              <a:rPr lang="el-GR" sz="2000" b="1" i="1" dirty="0" smtClean="0">
                <a:solidFill>
                  <a:prstClr val="white"/>
                </a:solidFill>
              </a:rPr>
              <a:t>.</a:t>
            </a:r>
            <a:endParaRPr lang="en-US" sz="2000" b="1" i="1" dirty="0" smtClean="0">
              <a:solidFill>
                <a:prstClr val="white"/>
              </a:solidFill>
            </a:endParaRPr>
          </a:p>
          <a:p>
            <a:pPr marL="0" lvl="0" indent="0" algn="ctr">
              <a:buNone/>
            </a:pPr>
            <a:endParaRPr lang="el-GR" sz="2000" b="1" i="1" dirty="0">
              <a:solidFill>
                <a:prstClr val="white"/>
              </a:solidFill>
            </a:endParaRPr>
          </a:p>
          <a:p>
            <a:r>
              <a:rPr lang="el-GR" sz="2400" b="1" i="1" dirty="0" smtClean="0">
                <a:solidFill>
                  <a:srgbClr val="FFFF00"/>
                </a:solidFill>
              </a:rPr>
              <a:t>Απαιτείται</a:t>
            </a:r>
            <a:r>
              <a:rPr lang="el-GR" sz="2400" b="1" i="1" dirty="0">
                <a:solidFill>
                  <a:srgbClr val="FFFF00"/>
                </a:solidFill>
              </a:rPr>
              <a:t>, λοιπόν, μεγάλη προσοχή στον καθορισμό του τι είναι αναμενόμενο και αποδεκτό επίπεδο ιατρικής πρακτικής. </a:t>
            </a:r>
            <a:endParaRPr lang="en-US" sz="2400" b="1" i="1" dirty="0" smtClean="0">
              <a:solidFill>
                <a:srgbClr val="FFFF00"/>
              </a:solidFill>
            </a:endParaRPr>
          </a:p>
          <a:p>
            <a:r>
              <a:rPr lang="el-GR" sz="2400" b="1" i="1" dirty="0" smtClean="0">
                <a:solidFill>
                  <a:srgbClr val="FFFF00"/>
                </a:solidFill>
              </a:rPr>
              <a:t>Αυτό </a:t>
            </a:r>
            <a:r>
              <a:rPr lang="el-GR" sz="2400" b="1" i="1" dirty="0">
                <a:solidFill>
                  <a:srgbClr val="FFFF00"/>
                </a:solidFill>
              </a:rPr>
              <a:t>– σύμφωνα με τα κρατούντα στην επιστήμη και στη νομολογία – είναι το επίπεδο που ο μέσος συνετός ευσυνείδητος ιατρός οφείλει να επιδεικνύει</a:t>
            </a:r>
            <a:r>
              <a:rPr lang="el-GR" sz="2400" b="1" i="1" dirty="0">
                <a:solidFill>
                  <a:schemeClr val="bg1"/>
                </a:solidFill>
              </a:rPr>
              <a:t>.</a:t>
            </a:r>
          </a:p>
          <a:p>
            <a:endParaRPr lang="el-GR" dirty="0"/>
          </a:p>
        </p:txBody>
      </p:sp>
    </p:spTree>
    <p:extLst>
      <p:ext uri="{BB962C8B-B14F-4D97-AF65-F5344CB8AC3E}">
        <p14:creationId xmlns:p14="http://schemas.microsoft.com/office/powerpoint/2010/main" val="3047784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i="1" dirty="0">
                <a:solidFill>
                  <a:srgbClr val="FFC000"/>
                </a:solidFill>
              </a:rPr>
              <a:t>2. Συγγραφή της έκθεσης ιατρικής πραγματογνωμοσύνης</a:t>
            </a:r>
            <a:endParaRPr lang="el-GR" dirty="0"/>
          </a:p>
        </p:txBody>
      </p:sp>
      <p:sp>
        <p:nvSpPr>
          <p:cNvPr id="3" name="Θέση περιεχομένου 2"/>
          <p:cNvSpPr>
            <a:spLocks noGrp="1"/>
          </p:cNvSpPr>
          <p:nvPr>
            <p:ph idx="1"/>
          </p:nvPr>
        </p:nvSpPr>
        <p:spPr>
          <a:xfrm>
            <a:off x="457200" y="1340768"/>
            <a:ext cx="8229600" cy="5112568"/>
          </a:xfrm>
        </p:spPr>
        <p:txBody>
          <a:bodyPr>
            <a:normAutofit fontScale="55000" lnSpcReduction="20000"/>
          </a:bodyPr>
          <a:lstStyle/>
          <a:p>
            <a:pPr marL="0" indent="0">
              <a:buNone/>
            </a:pPr>
            <a:r>
              <a:rPr lang="el-GR" sz="2400" i="1" dirty="0" smtClean="0">
                <a:solidFill>
                  <a:srgbClr val="FFFF00"/>
                </a:solidFill>
              </a:rPr>
              <a:t>                                                        </a:t>
            </a:r>
            <a:r>
              <a:rPr lang="el-GR" sz="3600" i="1" dirty="0" smtClean="0">
                <a:solidFill>
                  <a:srgbClr val="FFFF00"/>
                </a:solidFill>
              </a:rPr>
              <a:t>Συμπέρασμα </a:t>
            </a:r>
            <a:r>
              <a:rPr lang="el-GR" sz="3600" i="1" dirty="0">
                <a:solidFill>
                  <a:srgbClr val="FFFF00"/>
                </a:solidFill>
              </a:rPr>
              <a:t>και </a:t>
            </a:r>
            <a:r>
              <a:rPr lang="el-GR" sz="3600" i="1" dirty="0" smtClean="0">
                <a:solidFill>
                  <a:srgbClr val="FFFF00"/>
                </a:solidFill>
              </a:rPr>
              <a:t>προβλέψεις</a:t>
            </a:r>
          </a:p>
          <a:p>
            <a:pPr marL="0" indent="0">
              <a:buNone/>
            </a:pPr>
            <a:endParaRPr lang="el-GR" sz="3600" i="1" dirty="0">
              <a:solidFill>
                <a:srgbClr val="FFFF00"/>
              </a:solidFill>
            </a:endParaRPr>
          </a:p>
          <a:p>
            <a:pPr marL="0" indent="0">
              <a:buNone/>
            </a:pPr>
            <a:r>
              <a:rPr lang="el-GR" dirty="0" smtClean="0">
                <a:solidFill>
                  <a:schemeClr val="bg1"/>
                </a:solidFill>
              </a:rPr>
              <a:t>          Αποτελεί συγκερασμό και συσχετισμό όλων των ανωτέρω . Εδώ συνοψίζονται:</a:t>
            </a:r>
          </a:p>
          <a:p>
            <a:pPr marL="514350" indent="-514350">
              <a:buFont typeface="+mj-lt"/>
              <a:buAutoNum type="arabicPeriod"/>
            </a:pPr>
            <a:r>
              <a:rPr lang="el-GR" dirty="0" smtClean="0">
                <a:solidFill>
                  <a:schemeClr val="bg1"/>
                </a:solidFill>
              </a:rPr>
              <a:t>Η φύση της κάκωσης-οι βλάβες ξεχωριστά η τρέχουσα κατάσταση της υγείας του ασθενούς</a:t>
            </a:r>
          </a:p>
          <a:p>
            <a:pPr marL="514350" indent="-514350">
              <a:buFont typeface="+mj-lt"/>
              <a:buAutoNum type="arabicPeriod"/>
            </a:pPr>
            <a:r>
              <a:rPr lang="el-GR" dirty="0" smtClean="0">
                <a:solidFill>
                  <a:schemeClr val="bg1"/>
                </a:solidFill>
              </a:rPr>
              <a:t>Ο αρχικός και ο μελλοντικός χρόνος ανικανότητας και αποχής από την εργασία</a:t>
            </a:r>
          </a:p>
          <a:p>
            <a:pPr marL="514350" indent="-514350">
              <a:buFont typeface="+mj-lt"/>
              <a:buAutoNum type="arabicPeriod"/>
            </a:pPr>
            <a:r>
              <a:rPr lang="el-GR" dirty="0" smtClean="0">
                <a:solidFill>
                  <a:schemeClr val="bg1"/>
                </a:solidFill>
              </a:rPr>
              <a:t>Οι πιθανές επιπλοκές και η πιθανή διάρκεια τους ,το ποσοστό αυτής της πιθανότητας και ο πιθανός χρόνος που αυτή θα συμβεί</a:t>
            </a:r>
          </a:p>
          <a:p>
            <a:pPr marL="514350" indent="-514350">
              <a:buFont typeface="+mj-lt"/>
              <a:buAutoNum type="arabicPeriod"/>
            </a:pPr>
            <a:r>
              <a:rPr lang="el-GR" dirty="0" smtClean="0">
                <a:solidFill>
                  <a:schemeClr val="bg1"/>
                </a:solidFill>
              </a:rPr>
              <a:t>Η αιτιώδης συνάφεια ανάμεσα στην κάκωση και τις βλάβες καθώς και η πιθανότητα μελλοντικών προβλημάτων και η αιτιώδης συνάφεια τους με την κάκωση</a:t>
            </a:r>
          </a:p>
          <a:p>
            <a:pPr marL="514350" indent="-514350">
              <a:buFont typeface="+mj-lt"/>
              <a:buAutoNum type="arabicPeriod"/>
            </a:pPr>
            <a:r>
              <a:rPr lang="el-GR" dirty="0" smtClean="0">
                <a:solidFill>
                  <a:schemeClr val="bg1"/>
                </a:solidFill>
              </a:rPr>
              <a:t>Το ενδεχόμενο επεμβάσεων (και ποίων) και πιθανών επιπλοκών τους</a:t>
            </a:r>
          </a:p>
          <a:p>
            <a:pPr marL="514350" indent="-514350">
              <a:buFont typeface="+mj-lt"/>
              <a:buAutoNum type="arabicPeriod"/>
            </a:pPr>
            <a:r>
              <a:rPr lang="el-GR" dirty="0">
                <a:solidFill>
                  <a:schemeClr val="bg1"/>
                </a:solidFill>
              </a:rPr>
              <a:t>Ά</a:t>
            </a:r>
            <a:r>
              <a:rPr lang="el-GR" dirty="0" smtClean="0">
                <a:solidFill>
                  <a:schemeClr val="bg1"/>
                </a:solidFill>
              </a:rPr>
              <a:t>λλα μελετώμενα δεδομένα όπως το προσδόκιμο επιβίωσης ,η «ποιότητα ζωής» ,η ικανότητα επανόδου στη σημερινή εργασία ,η ικανότητα ανεξάρτητης ζωής, η κάθε προβλεπόμενη μεταβολή (εξ αιτίας της κάκωσης) στη ζωή στο σπίτι, τυχόν μελλοντικές δυσκολίες στις μετακινήσεις ,περιορισμοί σε κοινωνικές, αθλητικές και δραστηριότητες αναψυχής</a:t>
            </a:r>
          </a:p>
          <a:p>
            <a:pPr marL="514350" indent="-514350">
              <a:buFont typeface="+mj-lt"/>
              <a:buAutoNum type="arabicPeriod"/>
            </a:pPr>
            <a:r>
              <a:rPr lang="el-GR" dirty="0" smtClean="0">
                <a:solidFill>
                  <a:schemeClr val="bg1"/>
                </a:solidFill>
              </a:rPr>
              <a:t>Τα μελλοντικά προβλήματα εργασίας</a:t>
            </a:r>
            <a:endParaRPr lang="el-GR" dirty="0">
              <a:solidFill>
                <a:schemeClr val="bg1"/>
              </a:solidFill>
            </a:endParaRPr>
          </a:p>
        </p:txBody>
      </p:sp>
    </p:spTree>
    <p:extLst>
      <p:ext uri="{BB962C8B-B14F-4D97-AF65-F5344CB8AC3E}">
        <p14:creationId xmlns:p14="http://schemas.microsoft.com/office/powerpoint/2010/main" val="2096169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l-GR" sz="2400" b="1" i="1" dirty="0">
                <a:solidFill>
                  <a:srgbClr val="FFC000"/>
                </a:solidFill>
              </a:rPr>
              <a:t>4. Πόσο να χρεώσετε για μια έκθεση ιατρικής πραγματογνωμοσύνης</a:t>
            </a:r>
          </a:p>
        </p:txBody>
      </p:sp>
      <p:sp>
        <p:nvSpPr>
          <p:cNvPr id="3" name="Θέση περιεχομένου 2"/>
          <p:cNvSpPr>
            <a:spLocks noGrp="1"/>
          </p:cNvSpPr>
          <p:nvPr>
            <p:ph idx="1"/>
          </p:nvPr>
        </p:nvSpPr>
        <p:spPr/>
        <p:txBody>
          <a:bodyPr>
            <a:normAutofit fontScale="70000" lnSpcReduction="20000"/>
          </a:bodyPr>
          <a:lstStyle/>
          <a:p>
            <a:r>
              <a:rPr lang="el-GR" dirty="0">
                <a:solidFill>
                  <a:schemeClr val="bg1"/>
                </a:solidFill>
              </a:rPr>
              <a:t>Αν σας ζητηθεί να διενεργήσετε πραγματογνωμοσύνη σε υπόθεση προσωπικού τραυματισμού ή σε υπόθεση πλημμελούς συμπεριφοράς αντίθετης προς τους κανόνες της ιατρικής επιστήμης, πρέπει να γνωρίζετε ότι:</a:t>
            </a:r>
          </a:p>
          <a:p>
            <a:pPr marL="0" indent="0">
              <a:buNone/>
            </a:pPr>
            <a:r>
              <a:rPr lang="el-GR" dirty="0">
                <a:solidFill>
                  <a:schemeClr val="bg1"/>
                </a:solidFill>
              </a:rPr>
              <a:t>(α) δεν είστε υποχρεωμένοι να δεχτείτε, όμως πρέπει να μπορείτε να αιτιολογήσετε τυχόν άρνησή σας</a:t>
            </a:r>
          </a:p>
          <a:p>
            <a:pPr marL="0" indent="0">
              <a:buNone/>
            </a:pPr>
            <a:r>
              <a:rPr lang="el-GR" dirty="0">
                <a:solidFill>
                  <a:schemeClr val="bg1"/>
                </a:solidFill>
              </a:rPr>
              <a:t>(β) με την κατάθεση της έκθεσής σας δικαιούστε αμοιβής και μπορείτε να υποβάλλετε αμέσως τότε τα σχετικά δικαιολογητικά</a:t>
            </a:r>
            <a:r>
              <a:rPr lang="el-GR" dirty="0" smtClean="0">
                <a:solidFill>
                  <a:schemeClr val="bg1"/>
                </a:solidFill>
              </a:rPr>
              <a:t>.</a:t>
            </a:r>
            <a:endParaRPr lang="en-US" dirty="0" smtClean="0">
              <a:solidFill>
                <a:schemeClr val="bg1"/>
              </a:solidFill>
            </a:endParaRPr>
          </a:p>
          <a:p>
            <a:pPr marL="0" indent="0">
              <a:buNone/>
            </a:pPr>
            <a:endParaRPr lang="el-GR" dirty="0">
              <a:solidFill>
                <a:schemeClr val="bg1"/>
              </a:solidFill>
            </a:endParaRPr>
          </a:p>
          <a:p>
            <a:r>
              <a:rPr lang="el-GR" dirty="0">
                <a:solidFill>
                  <a:schemeClr val="bg1"/>
                </a:solidFill>
              </a:rPr>
              <a:t>Διεθνώς, θεωρείται επιβεβλημένο να καθορίσετε την αμοιβή σας και το χρονικό περιθώριο εντός του οποίου οφείλετε να παραδώσετε την έκθεσή σας πριν ασχοληθείτε με τη διενέργεια και συγγραφή της. Επίσης, πρέπει να είναι σαφές το ποιος είναι υπεύθυνος για την αμοιβή σας και σε πόσο χρονικό διάστημα θα γίνει η εξόφληση.</a:t>
            </a:r>
          </a:p>
          <a:p>
            <a:endParaRPr lang="el-GR" dirty="0"/>
          </a:p>
        </p:txBody>
      </p:sp>
    </p:spTree>
    <p:extLst>
      <p:ext uri="{BB962C8B-B14F-4D97-AF65-F5344CB8AC3E}">
        <p14:creationId xmlns:p14="http://schemas.microsoft.com/office/powerpoint/2010/main" val="2986700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78098"/>
          </a:xfrm>
        </p:spPr>
        <p:txBody>
          <a:bodyPr>
            <a:normAutofit fontScale="90000"/>
          </a:bodyPr>
          <a:lstStyle/>
          <a:p>
            <a:r>
              <a:rPr lang="el-GR" sz="2400" b="1" i="1" dirty="0">
                <a:solidFill>
                  <a:srgbClr val="FFC000"/>
                </a:solidFill>
              </a:rPr>
              <a:t>4. Πόσο να χρεώσετε για μια έκθεση ιατρικής πραγματογνωμοσύνης</a:t>
            </a:r>
            <a:endParaRPr lang="el-GR" sz="2400" dirty="0"/>
          </a:p>
        </p:txBody>
      </p:sp>
      <p:sp>
        <p:nvSpPr>
          <p:cNvPr id="3" name="Θέση περιεχομένου 2"/>
          <p:cNvSpPr>
            <a:spLocks noGrp="1"/>
          </p:cNvSpPr>
          <p:nvPr>
            <p:ph idx="1"/>
          </p:nvPr>
        </p:nvSpPr>
        <p:spPr/>
        <p:txBody>
          <a:bodyPr>
            <a:normAutofit fontScale="62500" lnSpcReduction="20000"/>
          </a:bodyPr>
          <a:lstStyle/>
          <a:p>
            <a:r>
              <a:rPr lang="el-GR" dirty="0">
                <a:solidFill>
                  <a:schemeClr val="bg1"/>
                </a:solidFill>
              </a:rPr>
              <a:t>Στο Ηνωμένο Βασίλειο, για έκθεση πραγματογνωμοσύνης σε μια ξεκάθαρη υπόθεση προσωπικού τραυματισμού, θεωρείται λογική η αμοιβή 250 λιρών. </a:t>
            </a:r>
            <a:endParaRPr lang="en-US" dirty="0" smtClean="0">
              <a:solidFill>
                <a:schemeClr val="bg1"/>
              </a:solidFill>
            </a:endParaRPr>
          </a:p>
          <a:p>
            <a:r>
              <a:rPr lang="el-GR" dirty="0" smtClean="0">
                <a:solidFill>
                  <a:schemeClr val="bg1"/>
                </a:solidFill>
              </a:rPr>
              <a:t>Για </a:t>
            </a:r>
            <a:r>
              <a:rPr lang="el-GR" dirty="0">
                <a:solidFill>
                  <a:schemeClr val="bg1"/>
                </a:solidFill>
              </a:rPr>
              <a:t>έκθεση πραγματογνωμοσύνης σε μια πιο περίπλοκη και χρονοβόρο υπόθεση, είναι καλύτερα να ζητήσετε την αμοιβή σας με την ώρα, ίσως γύρω </a:t>
            </a:r>
            <a:r>
              <a:rPr lang="el-GR" dirty="0" smtClean="0">
                <a:solidFill>
                  <a:schemeClr val="bg1"/>
                </a:solidFill>
              </a:rPr>
              <a:t>στα 50 ευρώ την </a:t>
            </a:r>
            <a:r>
              <a:rPr lang="el-GR" dirty="0">
                <a:solidFill>
                  <a:schemeClr val="bg1"/>
                </a:solidFill>
              </a:rPr>
              <a:t>ώρα </a:t>
            </a:r>
            <a:r>
              <a:rPr lang="el-GR" dirty="0" smtClean="0">
                <a:solidFill>
                  <a:schemeClr val="bg1"/>
                </a:solidFill>
              </a:rPr>
              <a:t>. </a:t>
            </a:r>
            <a:endParaRPr lang="en-US" dirty="0" smtClean="0">
              <a:solidFill>
                <a:schemeClr val="bg1"/>
              </a:solidFill>
            </a:endParaRPr>
          </a:p>
          <a:p>
            <a:r>
              <a:rPr lang="el-GR" dirty="0" smtClean="0">
                <a:solidFill>
                  <a:schemeClr val="bg1"/>
                </a:solidFill>
              </a:rPr>
              <a:t>Αμοιβές </a:t>
            </a:r>
            <a:r>
              <a:rPr lang="el-GR" dirty="0">
                <a:solidFill>
                  <a:schemeClr val="bg1"/>
                </a:solidFill>
              </a:rPr>
              <a:t>αυτού του επιπέδου προτείνονται για ιατρούς που είναι αρχάριοι ως πραγματογνώμονες. Αρκετοί όμως πραγματογνώμονες χρεώνουν πολύ μεγαλύτερα ποσά, ειδικά αν είναι καταξιωμένες αυθεντίες στο θέμα της υπόθεσης.</a:t>
            </a:r>
          </a:p>
          <a:p>
            <a:r>
              <a:rPr lang="el-GR" dirty="0">
                <a:solidFill>
                  <a:schemeClr val="bg1"/>
                </a:solidFill>
              </a:rPr>
              <a:t>Αν καθυστερήσει η εξόφληση της αμοιβής σας (π.χ. πάνω από 60 ημέρες), αρχικά πρέπει να στείλετε μια υπενθύμιση, ενώ το επόμενο βήμα θα είναι μια επιστολή δυσαρέσκειας. Αν εξακολουθήσει η εκκρεμότητα, πρέπει να στείλετε έγγραφο στον υπεύθυνο απειλώντας ότι θα προβείτε σε αναφορά του σε αρμόδια ανώτερη αρχή κλπ.</a:t>
            </a:r>
          </a:p>
          <a:p>
            <a:endParaRPr lang="el-GR" dirty="0"/>
          </a:p>
        </p:txBody>
      </p:sp>
    </p:spTree>
    <p:extLst>
      <p:ext uri="{BB962C8B-B14F-4D97-AF65-F5344CB8AC3E}">
        <p14:creationId xmlns:p14="http://schemas.microsoft.com/office/powerpoint/2010/main" val="207245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200" b="1" i="1" dirty="0">
                <a:solidFill>
                  <a:srgbClr val="FFC000"/>
                </a:solidFill>
              </a:rPr>
              <a:t>4. Πόσο να χρεώσετε για μια έκθεση ιατρικής πραγματογνωμοσύνης</a:t>
            </a:r>
            <a:endParaRPr lang="el-GR" dirty="0"/>
          </a:p>
        </p:txBody>
      </p:sp>
      <p:sp>
        <p:nvSpPr>
          <p:cNvPr id="3" name="Θέση περιεχομένου 2"/>
          <p:cNvSpPr>
            <a:spLocks noGrp="1"/>
          </p:cNvSpPr>
          <p:nvPr>
            <p:ph idx="1"/>
          </p:nvPr>
        </p:nvSpPr>
        <p:spPr/>
        <p:txBody>
          <a:bodyPr>
            <a:normAutofit fontScale="55000" lnSpcReduction="20000"/>
          </a:bodyPr>
          <a:lstStyle/>
          <a:p>
            <a:pPr marL="0" indent="0">
              <a:buNone/>
            </a:pPr>
            <a:r>
              <a:rPr lang="el-GR" dirty="0">
                <a:solidFill>
                  <a:schemeClr val="bg1"/>
                </a:solidFill>
              </a:rPr>
              <a:t>Τα έγγραφα που θα σας ζητηθούν ως δικαιολογητικά για την έγκριση αμοιβής για την πραγματογνωμοσύνη σας και την εκκαθάρισή της είναι:</a:t>
            </a:r>
          </a:p>
          <a:p>
            <a:pPr marL="0" indent="0">
              <a:buNone/>
            </a:pPr>
            <a:r>
              <a:rPr lang="el-GR" dirty="0">
                <a:solidFill>
                  <a:schemeClr val="bg1"/>
                </a:solidFill>
              </a:rPr>
              <a:t>(1)   μια Αίτησή σας προς τον Εισαγγελέα Πρωτοδικών</a:t>
            </a:r>
          </a:p>
          <a:p>
            <a:pPr marL="0" indent="0">
              <a:buNone/>
            </a:pPr>
            <a:r>
              <a:rPr lang="el-GR" dirty="0">
                <a:solidFill>
                  <a:schemeClr val="bg1"/>
                </a:solidFill>
              </a:rPr>
              <a:t>(2)   η Εντολή διορισμού σας ως πραγματογνώμονα</a:t>
            </a:r>
          </a:p>
          <a:p>
            <a:pPr marL="0" indent="0">
              <a:buNone/>
            </a:pPr>
            <a:r>
              <a:rPr lang="el-GR" dirty="0">
                <a:solidFill>
                  <a:schemeClr val="bg1"/>
                </a:solidFill>
              </a:rPr>
              <a:t>(3)   η Έκθεση (ή Πρακτικό) ορκωμοσίας σας</a:t>
            </a:r>
          </a:p>
          <a:p>
            <a:pPr marL="0" indent="0">
              <a:buNone/>
            </a:pPr>
            <a:r>
              <a:rPr lang="el-GR" dirty="0">
                <a:solidFill>
                  <a:schemeClr val="bg1"/>
                </a:solidFill>
              </a:rPr>
              <a:t>(4)   η Έκθεση της ιατρικής πραγματογνωμοσύνης</a:t>
            </a:r>
          </a:p>
          <a:p>
            <a:pPr marL="0" indent="0">
              <a:buNone/>
            </a:pPr>
            <a:r>
              <a:rPr lang="el-GR" dirty="0">
                <a:solidFill>
                  <a:schemeClr val="bg1"/>
                </a:solidFill>
              </a:rPr>
              <a:t>(5)   η Βεβαίωση κατάθεσης (ή εγχείρισης) της έκθεσης</a:t>
            </a:r>
          </a:p>
          <a:p>
            <a:pPr marL="0" indent="0">
              <a:buNone/>
            </a:pPr>
            <a:r>
              <a:rPr lang="el-GR" dirty="0">
                <a:solidFill>
                  <a:schemeClr val="bg1"/>
                </a:solidFill>
              </a:rPr>
              <a:t>(6)   μια Βεβαίωση από την υπηρεσία σας ή τον οικείο ιατρικό σύλλογο ότι είστε εν ενεργεία</a:t>
            </a:r>
          </a:p>
          <a:p>
            <a:pPr marL="0" indent="0">
              <a:buNone/>
            </a:pPr>
            <a:r>
              <a:rPr lang="el-GR" dirty="0">
                <a:solidFill>
                  <a:schemeClr val="bg1"/>
                </a:solidFill>
              </a:rPr>
              <a:t>(7)   μια Υπεύθυνη δήλωσή σας, όπου να αναφέρετε αν είστε εν ενεργεία δημόσιος υπάλληλος και υπάγεστε σε κρατήσεις του Δημοσίου ή αν είστε ελεύθερος επαγγελματίας υποχρεωμένος σε έκδοση δελτίου παροχής υπηρεσιών. Επίσης, πρέπει να αναγράφεται ο ΑΦΜ και η ΔΟΥ σας</a:t>
            </a:r>
          </a:p>
          <a:p>
            <a:pPr marL="0" indent="0">
              <a:buNone/>
            </a:pPr>
            <a:r>
              <a:rPr lang="el-GR" dirty="0">
                <a:solidFill>
                  <a:schemeClr val="bg1"/>
                </a:solidFill>
              </a:rPr>
              <a:t>(8)   μια Υπεύθυνη δήλωση του χρόνου απασχόλησής σας αναλυτικά με υπολογισμό της αμοιβής σας</a:t>
            </a:r>
          </a:p>
          <a:p>
            <a:pPr marL="0" indent="0">
              <a:buNone/>
            </a:pPr>
            <a:r>
              <a:rPr lang="el-GR" dirty="0">
                <a:solidFill>
                  <a:schemeClr val="bg1"/>
                </a:solidFill>
              </a:rPr>
              <a:t>(9)   μια Κατάσταση πληρωμής του πραγματογνώμονα (εις τριπλούν). Θα σας υποδειχτεί τι ακριβώς πρέπει να αναγράφεται σε αυτή την κατάσταση</a:t>
            </a:r>
          </a:p>
          <a:p>
            <a:endParaRPr lang="el-GR" dirty="0"/>
          </a:p>
        </p:txBody>
      </p:sp>
    </p:spTree>
    <p:extLst>
      <p:ext uri="{BB962C8B-B14F-4D97-AF65-F5344CB8AC3E}">
        <p14:creationId xmlns:p14="http://schemas.microsoft.com/office/powerpoint/2010/main" val="1400693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435280" cy="778098"/>
          </a:xfrm>
        </p:spPr>
        <p:txBody>
          <a:bodyPr>
            <a:normAutofit/>
          </a:bodyPr>
          <a:lstStyle/>
          <a:p>
            <a:r>
              <a:rPr lang="en-US" sz="2400" b="1" i="1" dirty="0">
                <a:solidFill>
                  <a:srgbClr val="FFC000"/>
                </a:solidFill>
              </a:rPr>
              <a:t>O </a:t>
            </a:r>
            <a:r>
              <a:rPr lang="el-GR" sz="2400" b="1" i="1" dirty="0" smtClean="0">
                <a:solidFill>
                  <a:srgbClr val="FFC000"/>
                </a:solidFill>
              </a:rPr>
              <a:t>Ιατρός ως πραγματογνώμονας και τεχνικός σύμβουλος</a:t>
            </a:r>
            <a:endParaRPr lang="el-GR" sz="2400" i="1" dirty="0">
              <a:solidFill>
                <a:srgbClr val="FFC000"/>
              </a:solidFill>
            </a:endParaRPr>
          </a:p>
        </p:txBody>
      </p:sp>
      <p:sp>
        <p:nvSpPr>
          <p:cNvPr id="3" name="Θέση περιεχομένου 2"/>
          <p:cNvSpPr>
            <a:spLocks noGrp="1"/>
          </p:cNvSpPr>
          <p:nvPr>
            <p:ph idx="1"/>
          </p:nvPr>
        </p:nvSpPr>
        <p:spPr>
          <a:xfrm>
            <a:off x="467544" y="908720"/>
            <a:ext cx="8424936" cy="5472608"/>
          </a:xfrm>
        </p:spPr>
        <p:txBody>
          <a:bodyPr>
            <a:noAutofit/>
          </a:bodyPr>
          <a:lstStyle/>
          <a:p>
            <a:pPr fontAlgn="base"/>
            <a:r>
              <a:rPr lang="el-GR" sz="1800" dirty="0">
                <a:solidFill>
                  <a:schemeClr val="bg1"/>
                </a:solidFill>
              </a:rPr>
              <a:t>Η ανθρώπινη δραστηριότητα, με οποιοδήποτε τρόπο κι αν εκδηλώνεται, είναι δυνατόν να προκαλέσει ανάμεσα στα μέλη μιας κοινωνίας πολλές αντιθέσεις και διαφορές που μοιραία καταλήγουν κάποια στιγμή στην κρίση των δικαστικών αρχών.</a:t>
            </a:r>
          </a:p>
          <a:p>
            <a:pPr fontAlgn="base"/>
            <a:r>
              <a:rPr lang="el-GR" sz="1800" dirty="0">
                <a:solidFill>
                  <a:schemeClr val="bg1"/>
                </a:solidFill>
              </a:rPr>
              <a:t>Όσο η επιστημονική και τεχνική γνώση προάγεται, τόσο η ζωή περιπλέκεται και οι αντιθέσεις πολλαπλασιάζονται έτσι ώστε τελικά η δικαστική κρίση να γίνεται απαραίτητη. Κι είναι φανερό, ότι το έργο του δικαστή για την επίλυση των διαφορών γίνεται συνεχώς και δυσκολότερο. Έτσι ο δικαστής, κατά την εκτέλεση του έργου του, θα έπρεπε να διαθέτει ένα πλήθος ειδικών γνώσεων για να καλύπτει κάθε εκδήλωση της ανθρώπινης δραστηριότητας, κάτι όμως που αντικειμενικά είναι αδύνατο. Είναι συνεπώς υποχρεωμένος να προσφεύγει κάθε φορά στον αντίστοιχο ειδικό </a:t>
            </a:r>
            <a:r>
              <a:rPr lang="el-GR" sz="1800" dirty="0" smtClean="0">
                <a:solidFill>
                  <a:schemeClr val="bg1"/>
                </a:solidFill>
              </a:rPr>
              <a:t>πραγματογνώμονα.</a:t>
            </a:r>
            <a:endParaRPr lang="el-GR" sz="1800" dirty="0">
              <a:solidFill>
                <a:schemeClr val="bg1"/>
              </a:solidFill>
            </a:endParaRPr>
          </a:p>
          <a:p>
            <a:pPr fontAlgn="base"/>
            <a:r>
              <a:rPr lang="el-GR" sz="1800" dirty="0">
                <a:solidFill>
                  <a:schemeClr val="bg1"/>
                </a:solidFill>
              </a:rPr>
              <a:t>Οι περιπτώσεις που ο πραγματογνώμονας αυτός θα πρέπει να είναι ειδικός σε θέματα ιατρικής και γενικότερα βιολογίας, είναι σίγουρα οι περισσότερες. Πρόσφατη στατιστική στις Η.Π.Α. αναφέρει ότι οι πραγματογνωμοσύνες αυτές που αφορούν γενικά ιατρικά ή βιολογικά ζητήματα αποτελούν το 75 % περίπου του συνολικού αριθμού.</a:t>
            </a:r>
          </a:p>
          <a:p>
            <a:pPr fontAlgn="base"/>
            <a:r>
              <a:rPr lang="el-GR" sz="1800" dirty="0">
                <a:solidFill>
                  <a:schemeClr val="bg1"/>
                </a:solidFill>
              </a:rPr>
              <a:t>Η ανάγκη λοιπόν να γνωρίζει ο γιατρός αναλυτικά τις υποχρεώσεις του απέναντι στο Νόμο, τις δικαιοδοσίες του, τα καθήκοντα του αλλά και τα δικαιώματα του είναι προφανής έτσι ώστε η αποστολή του ως πραγματογνώμονας να είναι πλήρης και από κάθε πλευρά </a:t>
            </a:r>
            <a:r>
              <a:rPr lang="el-GR" sz="1800" dirty="0" smtClean="0">
                <a:solidFill>
                  <a:schemeClr val="bg1"/>
                </a:solidFill>
              </a:rPr>
              <a:t>αδιάβλητη.</a:t>
            </a:r>
            <a:endParaRPr lang="el-GR" sz="1800" dirty="0">
              <a:solidFill>
                <a:schemeClr val="bg1"/>
              </a:solidFill>
            </a:endParaRPr>
          </a:p>
          <a:p>
            <a:endParaRPr lang="el-GR" sz="1600" dirty="0"/>
          </a:p>
        </p:txBody>
      </p:sp>
    </p:spTree>
    <p:extLst>
      <p:ext uri="{BB962C8B-B14F-4D97-AF65-F5344CB8AC3E}">
        <p14:creationId xmlns:p14="http://schemas.microsoft.com/office/powerpoint/2010/main" val="975410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solidFill>
                  <a:srgbClr val="FFC000"/>
                </a:solidFill>
              </a:rPr>
              <a:t>O ΙΑΤΡΟΣ ΩΣ ΠΡΑΓΜΑΤΟΓΝΩΜΟΝΑΣ </a:t>
            </a:r>
            <a:br>
              <a:rPr lang="el-GR" sz="2800" b="1" dirty="0">
                <a:solidFill>
                  <a:srgbClr val="FFC000"/>
                </a:solidFill>
              </a:rPr>
            </a:br>
            <a:r>
              <a:rPr lang="el-GR" sz="2800" b="1" dirty="0">
                <a:solidFill>
                  <a:srgbClr val="FFC000"/>
                </a:solidFill>
              </a:rPr>
              <a:t>ΚΑΙ ΙΑΤΡΙΚΟΣ ΣΥΜΒΟΥΛΟΣ</a:t>
            </a:r>
          </a:p>
        </p:txBody>
      </p:sp>
      <p:sp>
        <p:nvSpPr>
          <p:cNvPr id="3" name="Θέση περιεχομένου 2"/>
          <p:cNvSpPr>
            <a:spLocks noGrp="1"/>
          </p:cNvSpPr>
          <p:nvPr>
            <p:ph idx="1"/>
          </p:nvPr>
        </p:nvSpPr>
        <p:spPr>
          <a:xfrm>
            <a:off x="467544" y="1484784"/>
            <a:ext cx="8229600" cy="4525963"/>
          </a:xfrm>
        </p:spPr>
        <p:txBody>
          <a:bodyPr>
            <a:normAutofit fontScale="25000" lnSpcReduction="20000"/>
          </a:bodyPr>
          <a:lstStyle/>
          <a:p>
            <a:endParaRPr lang="el-GR" dirty="0"/>
          </a:p>
          <a:p>
            <a:endParaRPr lang="el-GR" dirty="0"/>
          </a:p>
          <a:p>
            <a:r>
              <a:rPr lang="el-GR" sz="7200" dirty="0">
                <a:solidFill>
                  <a:schemeClr val="bg1"/>
                </a:solidFill>
              </a:rPr>
              <a:t>Το έργο των πραγματογνωμόνων, το οποίον συνιστά την υποχρεωτική συνεργασία τους με τις αρχές είναι πραγματικά εξαιρετικά σοβαρό, γιατί πολλές φορές </a:t>
            </a:r>
            <a:r>
              <a:rPr lang="el-GR" sz="7200" dirty="0" smtClean="0">
                <a:solidFill>
                  <a:schemeClr val="bg1"/>
                </a:solidFill>
              </a:rPr>
              <a:t>πχ από </a:t>
            </a:r>
            <a:r>
              <a:rPr lang="el-GR" sz="7200" dirty="0">
                <a:solidFill>
                  <a:schemeClr val="bg1"/>
                </a:solidFill>
              </a:rPr>
              <a:t>το πόρισμα τους θα κριθεί η τιμή και η σταδιοδρομία </a:t>
            </a:r>
            <a:r>
              <a:rPr lang="el-GR" sz="7200" dirty="0" smtClean="0">
                <a:solidFill>
                  <a:schemeClr val="bg1"/>
                </a:solidFill>
              </a:rPr>
              <a:t>ενός </a:t>
            </a:r>
            <a:r>
              <a:rPr lang="el-GR" sz="7200" dirty="0">
                <a:solidFill>
                  <a:schemeClr val="bg1"/>
                </a:solidFill>
              </a:rPr>
              <a:t>ιατρού που κατηγορείται.</a:t>
            </a:r>
          </a:p>
          <a:p>
            <a:r>
              <a:rPr lang="el-GR" sz="7200" dirty="0">
                <a:solidFill>
                  <a:schemeClr val="bg1"/>
                </a:solidFill>
              </a:rPr>
              <a:t>Η ευθύνη του πραγματογνώμονα είναι αρχικά ευθύνη συνείδησης, εφ’ όσον, κατά τη νομολογία, κανένα άρθρο δεν τιμωρεί, έστω και την αθέλητη απειρία του, όπως εξάλλου συμβαίνει και με την ιατροδικαστική έκθεση. Παρ’ όλα αυτά, ο πραγματογνώμονας έχει αστική ευθύνη, όταν αποδειχθεί ότι το πόρισμα του δεν ανταποκρινόταν στην αλήθεια, με αποτέλεσμα ο ενδιαφερόμενος ή το περιβάλλον του να υποστούν ορισμένες υλικές ζημίες.</a:t>
            </a:r>
          </a:p>
          <a:p>
            <a:r>
              <a:rPr lang="el-GR" sz="7200" dirty="0">
                <a:solidFill>
                  <a:schemeClr val="bg1"/>
                </a:solidFill>
              </a:rPr>
              <a:t>Έχει κατ’ επανάληψη παρατηρηθεί η δυσχέρεια που δημιουργείται στο δικαστήριο, όταν οι πραγματογνώμονες ιατροί, από λόγους αλληλεγγύης κινούμενοι, θεωρούν ως υποχρέωση τους να συνδράμουν τον άτυχο συνάδελφο τους. Η συσκότιση αυτή από την </a:t>
            </a:r>
            <a:r>
              <a:rPr lang="el-GR" sz="7200" i="1" dirty="0">
                <a:solidFill>
                  <a:schemeClr val="bg1"/>
                </a:solidFill>
              </a:rPr>
              <a:t>"αλληλεγγύη σιωπής" </a:t>
            </a:r>
            <a:r>
              <a:rPr lang="el-GR" sz="7200" dirty="0">
                <a:solidFill>
                  <a:schemeClr val="bg1"/>
                </a:solidFill>
              </a:rPr>
              <a:t>φέρνουν σε αδιέξοδο το δικαστή ο οποίος άμοιρος ιατρικών γνώσεων προτιμά μια απαλλακτική απόφαση από την τιμωρία, όταν οι </a:t>
            </a:r>
            <a:r>
              <a:rPr lang="el-GR" sz="7200" dirty="0" err="1">
                <a:solidFill>
                  <a:schemeClr val="bg1"/>
                </a:solidFill>
              </a:rPr>
              <a:t>μάρτυκαι</a:t>
            </a:r>
            <a:r>
              <a:rPr lang="el-GR" sz="7200" dirty="0">
                <a:solidFill>
                  <a:schemeClr val="bg1"/>
                </a:solidFill>
              </a:rPr>
              <a:t> η πραγματογνωμοσύνη συγκαλύπτουν την αλήθεια.</a:t>
            </a:r>
          </a:p>
          <a:p>
            <a:r>
              <a:rPr lang="el-GR" sz="7200" dirty="0">
                <a:solidFill>
                  <a:schemeClr val="bg1"/>
                </a:solidFill>
              </a:rPr>
              <a:t>Η ευθύνη του αυτή είναι πιο μεγάλη, όταν αποδειχθεί ότι από πρόθεση το πόρισμα της πραγματογνωμοσύνης γράφηκε κατά τον ένα ή τον άλλο τρόπο, με σκοπό να συγκαλύψει την </a:t>
            </a:r>
            <a:r>
              <a:rPr lang="el-GR" sz="7200" dirty="0" smtClean="0">
                <a:solidFill>
                  <a:schemeClr val="bg1"/>
                </a:solidFill>
              </a:rPr>
              <a:t>αλήθεια.</a:t>
            </a:r>
            <a:endParaRPr lang="el-GR" sz="7200" dirty="0">
              <a:solidFill>
                <a:schemeClr val="bg1"/>
              </a:solidFill>
            </a:endParaRPr>
          </a:p>
        </p:txBody>
      </p:sp>
    </p:spTree>
    <p:extLst>
      <p:ext uri="{BB962C8B-B14F-4D97-AF65-F5344CB8AC3E}">
        <p14:creationId xmlns:p14="http://schemas.microsoft.com/office/powerpoint/2010/main" val="1607216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solidFill>
                  <a:srgbClr val="FFC000"/>
                </a:solidFill>
              </a:rPr>
              <a:t>O ΙΑΤΡΟΣ ΩΣ ΠΡΑΓΜΑΤΟΓΝΩΜΟΝΑΣ </a:t>
            </a:r>
            <a:br>
              <a:rPr lang="el-GR" sz="2800" b="1" dirty="0">
                <a:solidFill>
                  <a:srgbClr val="FFC000"/>
                </a:solidFill>
              </a:rPr>
            </a:br>
            <a:r>
              <a:rPr lang="el-GR" sz="2800" b="1" dirty="0">
                <a:solidFill>
                  <a:srgbClr val="FFC000"/>
                </a:solidFill>
              </a:rPr>
              <a:t>ΚΑΙ ΙΑΤΡΙΚΟΣ ΣΥΜΒΟΥΛΟΣ</a:t>
            </a:r>
            <a:endParaRPr lang="el-GR" dirty="0"/>
          </a:p>
        </p:txBody>
      </p:sp>
      <p:sp>
        <p:nvSpPr>
          <p:cNvPr id="3" name="Θέση περιεχομένου 2"/>
          <p:cNvSpPr>
            <a:spLocks noGrp="1"/>
          </p:cNvSpPr>
          <p:nvPr>
            <p:ph idx="1"/>
          </p:nvPr>
        </p:nvSpPr>
        <p:spPr/>
        <p:txBody>
          <a:bodyPr>
            <a:normAutofit fontScale="40000" lnSpcReduction="20000"/>
          </a:bodyPr>
          <a:lstStyle/>
          <a:p>
            <a:endParaRPr lang="el-GR" dirty="0"/>
          </a:p>
          <a:p>
            <a:endParaRPr lang="el-GR" sz="4200" dirty="0"/>
          </a:p>
          <a:p>
            <a:r>
              <a:rPr lang="el-GR" sz="4500" dirty="0">
                <a:solidFill>
                  <a:schemeClr val="bg1"/>
                </a:solidFill>
              </a:rPr>
              <a:t>Όπως αναφέρεται στο άρθρο 189 του ΚΠΔ ο διοριζόμενος πραγματογνώμονας είναι υποχρεωμένος να δεχτεί την εντολή που του ανατέθηκε, αν είναι δημόσιος υπάλληλος ή ασκεί νόμιμα επιστήμη, τέχνη ή επάγγελμα που η γνώση τους κρίνεται αναγκαία για την ενέργεια της πραγματογνωμοσύνης αν δεν δεχτεί την εντολή, τιμωρείται για απείθεια κατά τις διατάξεις του ποινικού κώδικα. Όταν τελειώσει την πραγματογνωμοσύνη, έχει το δικαίωμα να πάρει τη νόμιμη αμοιβή και τα έξοδα που κατέβαλε.</a:t>
            </a:r>
          </a:p>
          <a:p>
            <a:r>
              <a:rPr lang="el-GR" sz="4500" dirty="0">
                <a:solidFill>
                  <a:schemeClr val="bg1"/>
                </a:solidFill>
              </a:rPr>
              <a:t>Αν συντρέχουν οι λόγοι που προβλέπονται στο άρθρο 188 ή κάποιος λόγος για εξαίρεση σύμφωνα με το άρθρο 191, ο πραγματογνώμονας που διορίστηκε έχει την υποχρέωση να ζητήσει την απαλλαγή του από εκείνον που τον διόρισε μπορεί επίσης να ζητήσει την απαλλαγή του, αν υπάρχει κάποιο άλλο σοβαρό κώλυμα, το οποίο θα εκτιμηθεί από το όργανο που τον διόρισε.</a:t>
            </a:r>
          </a:p>
          <a:p>
            <a:r>
              <a:rPr lang="el-GR" sz="4500" dirty="0">
                <a:solidFill>
                  <a:schemeClr val="bg1"/>
                </a:solidFill>
              </a:rPr>
              <a:t>Εκείνος που προέβη στο διορισμό έχει το δικαίωμα με αιτιολογημένη απόφαση ή διάταξη του να αντικαταστήσει τον πραγματογνώμονα που αμελεί, όπως και εκείνον στον οποίο παρουσιάζεται μετά την αποδοχή σοβαρό κώλυμα να ενεργήσει την πραγματογνωμοσύνη (άρθρο 190 </a:t>
            </a:r>
            <a:r>
              <a:rPr lang="el-GR" sz="4500" dirty="0" smtClean="0">
                <a:solidFill>
                  <a:schemeClr val="bg1"/>
                </a:solidFill>
              </a:rPr>
              <a:t>)</a:t>
            </a:r>
            <a:endParaRPr lang="el-GR" sz="4500" dirty="0">
              <a:solidFill>
                <a:schemeClr val="bg1"/>
              </a:solidFill>
            </a:endParaRPr>
          </a:p>
          <a:p>
            <a:endParaRPr lang="el-GR" dirty="0"/>
          </a:p>
        </p:txBody>
      </p:sp>
    </p:spTree>
    <p:extLst>
      <p:ext uri="{BB962C8B-B14F-4D97-AF65-F5344CB8AC3E}">
        <p14:creationId xmlns:p14="http://schemas.microsoft.com/office/powerpoint/2010/main" val="3123012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solidFill>
                  <a:srgbClr val="FFC000"/>
                </a:solidFill>
              </a:rPr>
              <a:t>O ΙΑΤΡΟΣ ΩΣ ΠΡΑΓΜΑΤΟΓΝΩΜΟΝΑΣ </a:t>
            </a:r>
            <a:br>
              <a:rPr lang="el-GR" sz="2800" b="1" dirty="0">
                <a:solidFill>
                  <a:srgbClr val="FFC000"/>
                </a:solidFill>
              </a:rPr>
            </a:br>
            <a:r>
              <a:rPr lang="el-GR" sz="2800" b="1" dirty="0">
                <a:solidFill>
                  <a:srgbClr val="FFC000"/>
                </a:solidFill>
              </a:rPr>
              <a:t>ΚΑΙ ΙΑΤΡΙΚΟΣ ΣΥΜΒΟΥΛΟΣ</a:t>
            </a:r>
            <a:endParaRPr lang="el-GR" dirty="0"/>
          </a:p>
        </p:txBody>
      </p:sp>
      <p:sp>
        <p:nvSpPr>
          <p:cNvPr id="3" name="Θέση περιεχομένου 2"/>
          <p:cNvSpPr>
            <a:spLocks noGrp="1"/>
          </p:cNvSpPr>
          <p:nvPr>
            <p:ph idx="1"/>
          </p:nvPr>
        </p:nvSpPr>
        <p:spPr/>
        <p:txBody>
          <a:bodyPr>
            <a:normAutofit fontScale="40000" lnSpcReduction="20000"/>
          </a:bodyPr>
          <a:lstStyle/>
          <a:p>
            <a:pPr marL="0" indent="0">
              <a:buNone/>
            </a:pPr>
            <a:r>
              <a:rPr lang="el-GR" sz="4000" b="1" dirty="0">
                <a:solidFill>
                  <a:schemeClr val="bg1"/>
                </a:solidFill>
              </a:rPr>
              <a:t> </a:t>
            </a:r>
            <a:r>
              <a:rPr lang="el-GR" sz="4000" b="1" dirty="0" smtClean="0">
                <a:solidFill>
                  <a:schemeClr val="bg1"/>
                </a:solidFill>
              </a:rPr>
              <a:t>                     </a:t>
            </a:r>
            <a:r>
              <a:rPr lang="el-GR" sz="4000" b="1" dirty="0" smtClean="0">
                <a:solidFill>
                  <a:srgbClr val="FFFF00"/>
                </a:solidFill>
              </a:rPr>
              <a:t>Απαλλαγή </a:t>
            </a:r>
            <a:r>
              <a:rPr lang="el-GR" sz="4000" b="1" dirty="0">
                <a:solidFill>
                  <a:srgbClr val="FFFF00"/>
                </a:solidFill>
              </a:rPr>
              <a:t>από την υποχρέωση τήρησης του ιατρικού απορρήτου</a:t>
            </a:r>
            <a:endParaRPr lang="el-GR" sz="4000" dirty="0">
              <a:solidFill>
                <a:srgbClr val="FFFF00"/>
              </a:solidFill>
            </a:endParaRPr>
          </a:p>
          <a:p>
            <a:pPr marL="0" indent="0">
              <a:buNone/>
            </a:pPr>
            <a:r>
              <a:rPr lang="el-GR" sz="4000" dirty="0">
                <a:solidFill>
                  <a:schemeClr val="bg1"/>
                </a:solidFill>
              </a:rPr>
              <a:t>             Ο ΚΙΔ απαλλάσσει από την υποχρέωση τήρησης του ιατρικού απορρήτου όσους ιατρούς ασκούν δημόσια υπηρεσία ελέγχου, επιθεώρησης ή πραγματογνωμοσύνης. Η απαλλαγή ισχύει μόνο έναντι των εντολέων τους και μόνο ως προς το αντικείμενο της εντολής και τους λοιπούς όρους χορήγησής της (άρθρο 13 παρ. 5). Ενδεικτικά, μπορεί να αναφερθεί η διενέργεια ιατρικής πραγματογνωμοσύνης από ιατροδικαστές ή ο έλεγχος και οι επιθεωρήσεις που διενεργεί στους φορείς υγείας το Σώμα Επιθεωρητών Υπηρεσιών Υγείας και Πρόνοιας. Η εν λόγω απαλλαγή κρίνεται απολύτως δικαιολογημένη, </a:t>
            </a:r>
            <a:r>
              <a:rPr lang="el-GR" sz="4000" dirty="0" smtClean="0">
                <a:solidFill>
                  <a:schemeClr val="bg1"/>
                </a:solidFill>
              </a:rPr>
              <a:t>προ </a:t>
            </a:r>
            <a:r>
              <a:rPr lang="el-GR" sz="4000" dirty="0">
                <a:solidFill>
                  <a:schemeClr val="bg1"/>
                </a:solidFill>
              </a:rPr>
              <a:t>κειμένου οι συγκεκριμένοι επαγγελματίες να μπορέσουν να επιτελέσουν το έργο τους. Αντίστοιχα, η έκταση της εφαρμογής της κρίνεται κάθε φορά ενόψει των αρμοδιοτήτων και του επιτελούμενου έργου των επιθεωρητών. </a:t>
            </a:r>
            <a:endParaRPr lang="el-GR" sz="4000" dirty="0" smtClean="0">
              <a:solidFill>
                <a:schemeClr val="bg1"/>
              </a:solidFill>
            </a:endParaRPr>
          </a:p>
          <a:p>
            <a:pPr marL="0" indent="0">
              <a:buNone/>
            </a:pPr>
            <a:r>
              <a:rPr lang="el-GR" sz="4000" dirty="0" smtClean="0">
                <a:solidFill>
                  <a:schemeClr val="bg1"/>
                </a:solidFill>
              </a:rPr>
              <a:t>Έτσι</a:t>
            </a:r>
            <a:r>
              <a:rPr lang="el-GR" sz="4000" dirty="0">
                <a:solidFill>
                  <a:schemeClr val="bg1"/>
                </a:solidFill>
              </a:rPr>
              <a:t>, η κάμψη του ιατρικού απορρήτου δεν μπορεί παρά να αφορά αποκλειστικά και μόνο το θέμα το οποίο αποτελεί </a:t>
            </a:r>
            <a:r>
              <a:rPr lang="el-GR" sz="4000" dirty="0" smtClean="0">
                <a:solidFill>
                  <a:schemeClr val="bg1"/>
                </a:solidFill>
              </a:rPr>
              <a:t>αντικείμενο </a:t>
            </a:r>
            <a:r>
              <a:rPr lang="el-GR" sz="4000" dirty="0">
                <a:solidFill>
                  <a:schemeClr val="bg1"/>
                </a:solidFill>
              </a:rPr>
              <a:t>της πραγματογνωμοσύνης, ενώ όλα τα υπόλοιπα ζητήματα καλύπτονται από το ιατρικό απόρρητο.</a:t>
            </a:r>
          </a:p>
          <a:p>
            <a:pPr marL="0" indent="0">
              <a:buNone/>
            </a:pPr>
            <a:r>
              <a:rPr lang="el-GR" sz="4000" dirty="0">
                <a:solidFill>
                  <a:schemeClr val="bg1"/>
                </a:solidFill>
              </a:rPr>
              <a:t> </a:t>
            </a:r>
            <a:endParaRPr lang="el-GR" sz="4000" b="1" dirty="0">
              <a:solidFill>
                <a:srgbClr val="FFFF00"/>
              </a:solidFill>
            </a:endParaRPr>
          </a:p>
          <a:p>
            <a:pPr marL="0" indent="0">
              <a:buNone/>
            </a:pPr>
            <a:r>
              <a:rPr lang="el-GR" sz="4000" b="1" dirty="0" smtClean="0">
                <a:solidFill>
                  <a:srgbClr val="FFFF00"/>
                </a:solidFill>
              </a:rPr>
              <a:t>                                    Χρονική </a:t>
            </a:r>
            <a:r>
              <a:rPr lang="el-GR" sz="4000" b="1" dirty="0">
                <a:solidFill>
                  <a:srgbClr val="FFFF00"/>
                </a:solidFill>
              </a:rPr>
              <a:t>δέσμευση του ιατρικού απορρήτου</a:t>
            </a:r>
          </a:p>
          <a:p>
            <a:pPr marL="0" indent="0">
              <a:buNone/>
            </a:pPr>
            <a:r>
              <a:rPr lang="el-GR" sz="4000" dirty="0">
                <a:solidFill>
                  <a:schemeClr val="bg1"/>
                </a:solidFill>
              </a:rPr>
              <a:t>	Η   υποχρέωση τήρησης του απορρήτου αρχίζει από τη γνώση της ασθένειας και των πληροφοριών που σχετίζονται με την υγεία του ασθενούς, συνεχίζεται και μετά την παύση της σχέσης ιατρού-ασθενούς και την ολοκλήρωση της θεραπείας, ενώ ισχύει ακόμα και μετά με το θάνατο του ασθενούς ή του ιατρού , όπως είδαμε παραπάνω </a:t>
            </a:r>
            <a:r>
              <a:rPr lang="el-GR" sz="4000" dirty="0" smtClean="0">
                <a:solidFill>
                  <a:schemeClr val="bg1"/>
                </a:solidFill>
              </a:rPr>
              <a:t>. </a:t>
            </a:r>
            <a:endParaRPr lang="el-GR" sz="4000" dirty="0">
              <a:solidFill>
                <a:schemeClr val="bg1"/>
              </a:solidFill>
            </a:endParaRPr>
          </a:p>
          <a:p>
            <a:endParaRPr lang="el-GR" dirty="0"/>
          </a:p>
        </p:txBody>
      </p:sp>
    </p:spTree>
    <p:extLst>
      <p:ext uri="{BB962C8B-B14F-4D97-AF65-F5344CB8AC3E}">
        <p14:creationId xmlns:p14="http://schemas.microsoft.com/office/powerpoint/2010/main" val="594992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b="1" dirty="0">
                <a:solidFill>
                  <a:srgbClr val="FFC000"/>
                </a:solidFill>
              </a:rPr>
              <a:t>O ΙΑΤΡΟΣ ΩΣ ΠΡΑΓΜΑΤΟΓΝΩΜΟΝΑΣ </a:t>
            </a:r>
            <a:br>
              <a:rPr lang="el-GR" sz="2800" b="1" dirty="0">
                <a:solidFill>
                  <a:srgbClr val="FFC000"/>
                </a:solidFill>
              </a:rPr>
            </a:br>
            <a:r>
              <a:rPr lang="el-GR" sz="2800" b="1" dirty="0">
                <a:solidFill>
                  <a:srgbClr val="FFC000"/>
                </a:solidFill>
              </a:rPr>
              <a:t>ΚΑΙ ΙΑΤΡΙΚΟΣ ΣΥΜΒΟΥΛΟΣ</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800" dirty="0">
                <a:solidFill>
                  <a:schemeClr val="bg1"/>
                </a:solidFill>
              </a:rPr>
              <a:t>Βασική προϋπόθεση για το γιατρό </a:t>
            </a:r>
            <a:r>
              <a:rPr lang="el-GR" sz="2800" dirty="0" smtClean="0">
                <a:solidFill>
                  <a:schemeClr val="bg1"/>
                </a:solidFill>
              </a:rPr>
              <a:t> </a:t>
            </a:r>
            <a:r>
              <a:rPr lang="el-GR" sz="2800" dirty="0">
                <a:solidFill>
                  <a:schemeClr val="bg1"/>
                </a:solidFill>
              </a:rPr>
              <a:t>τον πραγματογνώμονα αποτελεί η πολύπλευρη μόρφωση του, η εμπειρία και κυρίως η πλήρη συναίσθηση των ευθυνών του, αφού απ’ αυτόν εξαρτάται η τιμή, η περιουσία και πολλές φορές ακόμη και η ζωή του ανθρώπου εκείνου για τον οποίο καλείται να γνωμοδοτήσει. </a:t>
            </a:r>
            <a:endParaRPr lang="el-GR" sz="2800" dirty="0" smtClean="0">
              <a:solidFill>
                <a:schemeClr val="bg1"/>
              </a:solidFill>
            </a:endParaRPr>
          </a:p>
          <a:p>
            <a:pPr marL="0" indent="0">
              <a:buNone/>
            </a:pPr>
            <a:r>
              <a:rPr lang="el-GR" sz="2800" dirty="0" smtClean="0">
                <a:solidFill>
                  <a:schemeClr val="bg1"/>
                </a:solidFill>
              </a:rPr>
              <a:t>Η </a:t>
            </a:r>
            <a:r>
              <a:rPr lang="el-GR" sz="2800" dirty="0">
                <a:solidFill>
                  <a:schemeClr val="bg1"/>
                </a:solidFill>
              </a:rPr>
              <a:t>ευσυνειδησία, η τιμιότητα, η συνέπεια θα πρέπει να αποτελούν βασικά στοιχεία της προσωπικότητας του γιατρού που θα αναλάβει ως πραγματογνώμονας οποιαδήποτε υπόθεση</a:t>
            </a:r>
          </a:p>
        </p:txBody>
      </p:sp>
    </p:spTree>
    <p:extLst>
      <p:ext uri="{BB962C8B-B14F-4D97-AF65-F5344CB8AC3E}">
        <p14:creationId xmlns:p14="http://schemas.microsoft.com/office/powerpoint/2010/main" val="870469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smtClean="0">
                <a:solidFill>
                  <a:srgbClr val="FFC000"/>
                </a:solidFill>
              </a:rPr>
              <a:t>ΣΑΣ ΕΥΧΑΡΙΣΤΩ ΠΟΛΥ </a:t>
            </a:r>
            <a:endParaRPr lang="el-GR" b="1" i="1" dirty="0">
              <a:solidFill>
                <a:srgbClr val="FFC000"/>
              </a:solidFill>
            </a:endParaRPr>
          </a:p>
        </p:txBody>
      </p:sp>
      <p:pic>
        <p:nvPicPr>
          <p:cNvPr id="4" name="Θέση περιεχομένου 3"/>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5069163" y="1268760"/>
            <a:ext cx="4074837" cy="5589240"/>
          </a:xfr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09" y="1268760"/>
            <a:ext cx="4718050" cy="3925887"/>
          </a:xfrm>
          <a:prstGeom prst="rect">
            <a:avLst/>
          </a:prstGeom>
          <a:noFill/>
          <a:ln>
            <a:noFill/>
          </a:ln>
          <a:effectLst>
            <a:outerShdw blurRad="50800" dist="38100" dir="2700000" sx="103000" sy="103000" algn="tl" rotWithShape="0">
              <a:prstClr val="black">
                <a:alpha val="41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675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i="1" dirty="0" smtClean="0">
                <a:solidFill>
                  <a:srgbClr val="FFC000"/>
                </a:solidFill>
              </a:rPr>
              <a:t>Ορισμός «ειδικού πραγματογνώμονα»</a:t>
            </a:r>
            <a:endParaRPr lang="el-GR" sz="2400" b="1" i="1" dirty="0">
              <a:solidFill>
                <a:srgbClr val="FFC000"/>
              </a:solidFill>
            </a:endParaRPr>
          </a:p>
        </p:txBody>
      </p:sp>
      <p:sp>
        <p:nvSpPr>
          <p:cNvPr id="3" name="Θέση περιεχομένου 2"/>
          <p:cNvSpPr>
            <a:spLocks noGrp="1"/>
          </p:cNvSpPr>
          <p:nvPr>
            <p:ph idx="1"/>
          </p:nvPr>
        </p:nvSpPr>
        <p:spPr/>
        <p:txBody>
          <a:bodyPr>
            <a:normAutofit fontScale="70000" lnSpcReduction="20000"/>
          </a:bodyPr>
          <a:lstStyle/>
          <a:p>
            <a:r>
              <a:rPr lang="el-GR" dirty="0" smtClean="0">
                <a:solidFill>
                  <a:schemeClr val="bg1"/>
                </a:solidFill>
              </a:rPr>
              <a:t>Σύμφωνα με τους </a:t>
            </a:r>
            <a:r>
              <a:rPr lang="en-US" dirty="0" smtClean="0">
                <a:solidFill>
                  <a:schemeClr val="bg1"/>
                </a:solidFill>
              </a:rPr>
              <a:t>Leslie-Kingston </a:t>
            </a:r>
            <a:r>
              <a:rPr lang="el-GR" dirty="0" smtClean="0">
                <a:solidFill>
                  <a:schemeClr val="bg1"/>
                </a:solidFill>
              </a:rPr>
              <a:t>«Ειδικός» είναι ένα άτομο που μπορεί να ικανοποιήσει το Δικαστήριο στα ερωτήματά του διαθέτοντας επαρκή εμπειρία , ικανότητα αντιλήψεως και καταθέσεως προφορικώς ή εγγράφως.</a:t>
            </a:r>
          </a:p>
          <a:p>
            <a:r>
              <a:rPr lang="el-GR" dirty="0" smtClean="0">
                <a:solidFill>
                  <a:schemeClr val="bg1"/>
                </a:solidFill>
              </a:rPr>
              <a:t>Σύμφωνα με τους </a:t>
            </a:r>
            <a:r>
              <a:rPr lang="en-US" dirty="0" smtClean="0">
                <a:solidFill>
                  <a:schemeClr val="bg1"/>
                </a:solidFill>
              </a:rPr>
              <a:t>Dow</a:t>
            </a:r>
            <a:r>
              <a:rPr lang="el-GR" dirty="0" smtClean="0">
                <a:solidFill>
                  <a:schemeClr val="bg1"/>
                </a:solidFill>
              </a:rPr>
              <a:t> </a:t>
            </a:r>
            <a:r>
              <a:rPr lang="en-US" dirty="0" smtClean="0">
                <a:solidFill>
                  <a:schemeClr val="bg1"/>
                </a:solidFill>
              </a:rPr>
              <a:t>&amp; </a:t>
            </a:r>
            <a:r>
              <a:rPr lang="en-US" dirty="0" err="1" smtClean="0">
                <a:solidFill>
                  <a:schemeClr val="bg1"/>
                </a:solidFill>
              </a:rPr>
              <a:t>Lill</a:t>
            </a:r>
            <a:r>
              <a:rPr lang="en-US" dirty="0" smtClean="0">
                <a:solidFill>
                  <a:schemeClr val="bg1"/>
                </a:solidFill>
              </a:rPr>
              <a:t> </a:t>
            </a:r>
            <a:r>
              <a:rPr lang="el-GR" dirty="0" smtClean="0">
                <a:solidFill>
                  <a:schemeClr val="bg1"/>
                </a:solidFill>
              </a:rPr>
              <a:t>δεν είναι δόκιμη η επιλογή του θεράποντος ιατρού στην εκλογή ως πραγματογνώμονος καθόσον παρότι έχει το πλεονέκτημα της καλύτερης γνώσης του ιστορικού του ασθενούς ,μπορεί να μην κατέχει ικανότητες  και εμπειρία πραγματογνώμονα Δικαστηρίου . </a:t>
            </a:r>
            <a:r>
              <a:rPr lang="el-GR" dirty="0" err="1" smtClean="0">
                <a:solidFill>
                  <a:schemeClr val="bg1"/>
                </a:solidFill>
              </a:rPr>
              <a:t>Επισης</a:t>
            </a:r>
            <a:r>
              <a:rPr lang="el-GR" dirty="0" smtClean="0">
                <a:solidFill>
                  <a:schemeClr val="bg1"/>
                </a:solidFill>
              </a:rPr>
              <a:t> ως θεράπων μπορεί να θεωρεί τις διαγνωστικές και θεραπευτικές του επιλογές ως άριστες (συνήθης πρακτική) ή ότι έχει προσφέρει βελτίωση στον εν λόγω ασθενή και άρα να μην είναι αντικειμενικός.                                  Είναι κοινώς παραδεκτό ότι ελάχιστοι ιατροί είναι διατεθειμένοι να αποδεχθούν ότι δεν βοήθησαν επαρκώς τον ασθενή τους</a:t>
            </a:r>
            <a:endParaRPr lang="el-GR" dirty="0">
              <a:solidFill>
                <a:schemeClr val="bg1"/>
              </a:solidFill>
            </a:endParaRPr>
          </a:p>
        </p:txBody>
      </p:sp>
    </p:spTree>
    <p:extLst>
      <p:ext uri="{BB962C8B-B14F-4D97-AF65-F5344CB8AC3E}">
        <p14:creationId xmlns:p14="http://schemas.microsoft.com/office/powerpoint/2010/main" val="480566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700" b="1" i="1" dirty="0">
                <a:solidFill>
                  <a:srgbClr val="FFC000"/>
                </a:solidFill>
              </a:rPr>
              <a:t>1. Τα καθήκοντα που έχει ο ιατρός ως πραγματογνώμονας</a:t>
            </a:r>
            <a:r>
              <a:rPr lang="el-GR" dirty="0">
                <a:solidFill>
                  <a:schemeClr val="bg1"/>
                </a:solidFill>
              </a:rPr>
              <a:t/>
            </a:r>
            <a:br>
              <a:rPr lang="el-GR" dirty="0">
                <a:solidFill>
                  <a:schemeClr val="bg1"/>
                </a:solidFill>
              </a:rPr>
            </a:br>
            <a:endParaRPr lang="el-GR" dirty="0"/>
          </a:p>
        </p:txBody>
      </p:sp>
      <p:sp>
        <p:nvSpPr>
          <p:cNvPr id="3" name="Θέση περιεχομένου 2"/>
          <p:cNvSpPr>
            <a:spLocks noGrp="1"/>
          </p:cNvSpPr>
          <p:nvPr>
            <p:ph idx="1"/>
          </p:nvPr>
        </p:nvSpPr>
        <p:spPr>
          <a:xfrm>
            <a:off x="467544" y="1052736"/>
            <a:ext cx="8229600" cy="5184576"/>
          </a:xfrm>
        </p:spPr>
        <p:txBody>
          <a:bodyPr>
            <a:normAutofit fontScale="32500" lnSpcReduction="20000"/>
          </a:bodyPr>
          <a:lstStyle/>
          <a:p>
            <a:r>
              <a:rPr lang="el-GR" sz="6200" dirty="0" smtClean="0">
                <a:solidFill>
                  <a:schemeClr val="bg1"/>
                </a:solidFill>
              </a:rPr>
              <a:t>Ο </a:t>
            </a:r>
            <a:r>
              <a:rPr lang="el-GR" sz="6200" dirty="0">
                <a:solidFill>
                  <a:schemeClr val="bg1"/>
                </a:solidFill>
              </a:rPr>
              <a:t>πραγματογνώμονας καλείται να προσφέρει τεκμηριωμένη γνώμη σε ζητήματα πέραν των γνώσεων του Δικαστηρίου. Η πραγματογνωμοσύνη του πρέπει όχι μόνο να είναι, αλλά και να πείθει ότι </a:t>
            </a:r>
            <a:r>
              <a:rPr lang="el-GR" sz="6200" dirty="0" smtClean="0">
                <a:solidFill>
                  <a:schemeClr val="bg1"/>
                </a:solidFill>
              </a:rPr>
              <a:t>είναι </a:t>
            </a:r>
            <a:r>
              <a:rPr lang="el-GR" sz="6200" dirty="0">
                <a:solidFill>
                  <a:schemeClr val="bg1"/>
                </a:solidFill>
              </a:rPr>
              <a:t>η πραγματική του γνώμη </a:t>
            </a:r>
            <a:r>
              <a:rPr lang="en-US" sz="6200" dirty="0" smtClean="0">
                <a:solidFill>
                  <a:schemeClr val="bg1"/>
                </a:solidFill>
              </a:rPr>
              <a:t>,</a:t>
            </a:r>
            <a:r>
              <a:rPr lang="el-GR" sz="6200" dirty="0" smtClean="0">
                <a:solidFill>
                  <a:schemeClr val="bg1"/>
                </a:solidFill>
              </a:rPr>
              <a:t>αντικειμενικά </a:t>
            </a:r>
            <a:r>
              <a:rPr lang="el-GR" sz="6200" dirty="0">
                <a:solidFill>
                  <a:schemeClr val="bg1"/>
                </a:solidFill>
              </a:rPr>
              <a:t>και ανεξάρτητα από τις απαιτήσεις του δικαστικού αγώνα.</a:t>
            </a:r>
          </a:p>
          <a:p>
            <a:r>
              <a:rPr lang="el-GR" sz="6200" dirty="0">
                <a:solidFill>
                  <a:schemeClr val="bg1"/>
                </a:solidFill>
              </a:rPr>
              <a:t>Ο πραγματογνώμονας οφείλει να παράσχει ανεπηρέαστη βοήθεια προς το Δικαστήριο βασιζόμενος στις ειδικές γνώσεις του και ποτέ δεν αναλαμβάνει ρόλο συνηγόρου. Παραθέτει τα γεγονότα ή τις βασικές εικασίες πάνω στα οποία βασίζεται η γνώμη του και δεν παραλείπει να αναφέρει τα στοιχεία εκείνα που μπορεί να μειώνουν την εγκυρότητα της γνώμης του, ενώ διευκρινίζει αν τυχόν κάποιο ερώτημα είναι πέραν της ειδημοσύνης του.</a:t>
            </a:r>
          </a:p>
          <a:p>
            <a:r>
              <a:rPr lang="el-GR" sz="6200" dirty="0">
                <a:solidFill>
                  <a:schemeClr val="bg1"/>
                </a:solidFill>
              </a:rPr>
              <a:t>Αν ο πραγματογνώμονας δεν έχει κάνει τη δέουσα επιστημονική διερεύνηση επειδή θεωρεί ότι τα διατιθέμενα δεδομένα είναι ανεπαρκή, πρέπει να το δηλώσει και να διευκρινίσει ότι η πραγματογνωμοσύνη του είναι μεταβατική [</a:t>
            </a:r>
            <a:r>
              <a:rPr lang="el-GR" sz="6200" dirty="0" err="1">
                <a:solidFill>
                  <a:schemeClr val="bg1"/>
                </a:solidFill>
              </a:rPr>
              <a:t>provisional</a:t>
            </a:r>
            <a:r>
              <a:rPr lang="el-GR" sz="6200" dirty="0">
                <a:solidFill>
                  <a:schemeClr val="bg1"/>
                </a:solidFill>
              </a:rPr>
              <a:t>].</a:t>
            </a:r>
          </a:p>
          <a:p>
            <a:r>
              <a:rPr lang="el-GR" sz="6200" dirty="0">
                <a:solidFill>
                  <a:schemeClr val="bg1"/>
                </a:solidFill>
              </a:rPr>
              <a:t>Το καθήκον του πραγματογνώμονα να βοηθήσει το Δικαστήριο έχει απόλυτη προτεραιότητα έναντι οποιασδήποτε υποχρέωσής του προς το πρόσωπο, το οποίο του ανέθεσε την πραγματογνωμοσύνη ή από το οποίο θα αμειφθεί.</a:t>
            </a:r>
          </a:p>
          <a:p>
            <a:endParaRPr lang="el-GR" dirty="0">
              <a:solidFill>
                <a:schemeClr val="bg1"/>
              </a:solidFill>
            </a:endParaRPr>
          </a:p>
        </p:txBody>
      </p:sp>
    </p:spTree>
    <p:extLst>
      <p:ext uri="{BB962C8B-B14F-4D97-AF65-F5344CB8AC3E}">
        <p14:creationId xmlns:p14="http://schemas.microsoft.com/office/powerpoint/2010/main" val="1484546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700" b="1" i="1" dirty="0">
                <a:solidFill>
                  <a:srgbClr val="FFC000"/>
                </a:solidFill>
              </a:rPr>
              <a:t>2. Συγγραφή της έκθεσης ιατρικής πραγματογνωμοσύνης</a:t>
            </a:r>
            <a:r>
              <a:rPr lang="el-GR" dirty="0"/>
              <a:t/>
            </a:r>
            <a:br>
              <a:rPr lang="el-GR" dirty="0"/>
            </a:br>
            <a:endParaRPr lang="el-GR" dirty="0"/>
          </a:p>
        </p:txBody>
      </p:sp>
      <p:sp>
        <p:nvSpPr>
          <p:cNvPr id="3" name="Θέση περιεχομένου 2"/>
          <p:cNvSpPr>
            <a:spLocks noGrp="1"/>
          </p:cNvSpPr>
          <p:nvPr>
            <p:ph idx="1"/>
          </p:nvPr>
        </p:nvSpPr>
        <p:spPr>
          <a:xfrm>
            <a:off x="395536" y="908720"/>
            <a:ext cx="8229600" cy="5184576"/>
          </a:xfrm>
        </p:spPr>
        <p:txBody>
          <a:bodyPr>
            <a:noAutofit/>
          </a:bodyPr>
          <a:lstStyle/>
          <a:p>
            <a:pPr marL="0" indent="0">
              <a:buNone/>
            </a:pPr>
            <a:r>
              <a:rPr lang="el-GR" sz="2000" dirty="0" smtClean="0">
                <a:solidFill>
                  <a:schemeClr val="bg1"/>
                </a:solidFill>
              </a:rPr>
              <a:t>Σε </a:t>
            </a:r>
            <a:r>
              <a:rPr lang="el-GR" sz="2000" dirty="0">
                <a:solidFill>
                  <a:schemeClr val="bg1"/>
                </a:solidFill>
              </a:rPr>
              <a:t>υπόθεση «ανθρωποκτονίας ή σωματικής βλάβης από ιατρική αμέλεια», για να θεμελιωθεί από την πλευρά του ενάγοντα (μηνυτή ασθενή ή συγγενή) η ύπαρξη ιατρικής ευθύνης, δηλαδή, πλημμελούς συμπεριφοράς αντίθετης προς τους κανόνες της ιατρικής επιστήμης, απαιτείται η συνδρομή των εξής στοιχείων</a:t>
            </a:r>
            <a:r>
              <a:rPr lang="el-GR" sz="2000" dirty="0" smtClean="0">
                <a:solidFill>
                  <a:schemeClr val="bg1"/>
                </a:solidFill>
              </a:rPr>
              <a:t>:</a:t>
            </a:r>
            <a:endParaRPr lang="en-US" sz="2000" dirty="0" smtClean="0">
              <a:solidFill>
                <a:schemeClr val="bg1"/>
              </a:solidFill>
            </a:endParaRPr>
          </a:p>
          <a:p>
            <a:endParaRPr lang="el-GR" sz="2000" dirty="0">
              <a:solidFill>
                <a:schemeClr val="bg1"/>
              </a:solidFill>
            </a:endParaRPr>
          </a:p>
          <a:p>
            <a:pPr marL="0" indent="0">
              <a:buNone/>
            </a:pPr>
            <a:r>
              <a:rPr lang="el-GR" sz="2000" dirty="0" smtClean="0">
                <a:solidFill>
                  <a:schemeClr val="bg1"/>
                </a:solidFill>
              </a:rPr>
              <a:t>•</a:t>
            </a:r>
            <a:r>
              <a:rPr lang="en-US" sz="2000" dirty="0" smtClean="0">
                <a:solidFill>
                  <a:schemeClr val="bg1"/>
                </a:solidFill>
              </a:rPr>
              <a:t>    </a:t>
            </a:r>
            <a:r>
              <a:rPr lang="el-GR" sz="2000" dirty="0" smtClean="0">
                <a:solidFill>
                  <a:schemeClr val="bg1"/>
                </a:solidFill>
              </a:rPr>
              <a:t>Να </a:t>
            </a:r>
            <a:r>
              <a:rPr lang="el-GR" sz="2000" dirty="0">
                <a:solidFill>
                  <a:schemeClr val="bg1"/>
                </a:solidFill>
              </a:rPr>
              <a:t>υπήρχε το καθήκον της παροχής φροντίδας από τον ιατρό</a:t>
            </a:r>
          </a:p>
          <a:p>
            <a:r>
              <a:rPr lang="el-GR" sz="2000" dirty="0" smtClean="0">
                <a:solidFill>
                  <a:schemeClr val="bg1"/>
                </a:solidFill>
              </a:rPr>
              <a:t>Να </a:t>
            </a:r>
            <a:r>
              <a:rPr lang="el-GR" sz="2000" dirty="0">
                <a:solidFill>
                  <a:schemeClr val="bg1"/>
                </a:solidFill>
              </a:rPr>
              <a:t>μην καταβλήθηκε από το δράστη ιατρό η επιβαλλόμενη κατ” </a:t>
            </a:r>
            <a:r>
              <a:rPr lang="en-US" sz="2000" dirty="0" smtClean="0">
                <a:solidFill>
                  <a:schemeClr val="bg1"/>
                </a:solidFill>
              </a:rPr>
              <a:t>   </a:t>
            </a:r>
            <a:r>
              <a:rPr lang="el-GR" sz="2000" dirty="0" smtClean="0">
                <a:solidFill>
                  <a:schemeClr val="bg1"/>
                </a:solidFill>
              </a:rPr>
              <a:t>αντικειμενική </a:t>
            </a:r>
            <a:r>
              <a:rPr lang="el-GR" sz="2000" dirty="0">
                <a:solidFill>
                  <a:schemeClr val="bg1"/>
                </a:solidFill>
              </a:rPr>
              <a:t>κρίση προσοχή</a:t>
            </a:r>
          </a:p>
          <a:p>
            <a:r>
              <a:rPr lang="el-GR" sz="2000" dirty="0" smtClean="0">
                <a:solidFill>
                  <a:schemeClr val="bg1"/>
                </a:solidFill>
              </a:rPr>
              <a:t>Να </a:t>
            </a:r>
            <a:r>
              <a:rPr lang="el-GR" sz="2000" dirty="0">
                <a:solidFill>
                  <a:schemeClr val="bg1"/>
                </a:solidFill>
              </a:rPr>
              <a:t>μπορούσε ο δράστης ιατρός να προβλέψει και να αποφύγει το αξιόποινο αποτέλεσμα</a:t>
            </a:r>
          </a:p>
          <a:p>
            <a:r>
              <a:rPr lang="el-GR" sz="2000" dirty="0" smtClean="0">
                <a:solidFill>
                  <a:schemeClr val="bg1"/>
                </a:solidFill>
              </a:rPr>
              <a:t>Να </a:t>
            </a:r>
            <a:r>
              <a:rPr lang="el-GR" sz="2000" dirty="0">
                <a:solidFill>
                  <a:schemeClr val="bg1"/>
                </a:solidFill>
              </a:rPr>
              <a:t>υπάρχει </a:t>
            </a:r>
            <a:r>
              <a:rPr lang="el-GR" sz="2000" b="1" i="1" dirty="0">
                <a:solidFill>
                  <a:srgbClr val="FFFF00"/>
                </a:solidFill>
              </a:rPr>
              <a:t>αιτιώδης αντικειμενικός σύνδεσμος</a:t>
            </a:r>
            <a:r>
              <a:rPr lang="el-GR" sz="2000" dirty="0">
                <a:solidFill>
                  <a:srgbClr val="FFFF00"/>
                </a:solidFill>
              </a:rPr>
              <a:t> </a:t>
            </a:r>
            <a:r>
              <a:rPr lang="el-GR" sz="2000" dirty="0">
                <a:solidFill>
                  <a:schemeClr val="bg1"/>
                </a:solidFill>
              </a:rPr>
              <a:t>μεταξύ της συγκεκριμένης εσφαλμένης ενέργειας ή παράλειψης του δράστη ιατρού και του αποτελέσματος που επήλθε</a:t>
            </a:r>
          </a:p>
          <a:p>
            <a:pPr marL="0" indent="0" algn="ctr">
              <a:buNone/>
            </a:pPr>
            <a:r>
              <a:rPr lang="en-US" sz="2000" b="1" i="1" dirty="0" smtClean="0">
                <a:solidFill>
                  <a:srgbClr val="FFFF00"/>
                </a:solidFill>
              </a:rPr>
              <a:t>      </a:t>
            </a:r>
            <a:r>
              <a:rPr lang="el-GR" sz="2000" b="1" i="1" dirty="0" smtClean="0">
                <a:solidFill>
                  <a:srgbClr val="FFFF00"/>
                </a:solidFill>
              </a:rPr>
              <a:t>Αν </a:t>
            </a:r>
            <a:r>
              <a:rPr lang="el-GR" sz="2000" b="1" i="1" dirty="0">
                <a:solidFill>
                  <a:srgbClr val="FFFF00"/>
                </a:solidFill>
              </a:rPr>
              <a:t>κάποιο από τα στοιχεία αυτά δεν μπορεί να θεμελιωθεί, </a:t>
            </a:r>
            <a:endParaRPr lang="en-US" sz="2000" b="1" i="1" dirty="0" smtClean="0">
              <a:solidFill>
                <a:srgbClr val="FFFF00"/>
              </a:solidFill>
            </a:endParaRPr>
          </a:p>
          <a:p>
            <a:pPr marL="0" indent="0" algn="ctr">
              <a:buNone/>
            </a:pPr>
            <a:r>
              <a:rPr lang="el-GR" sz="2000" b="1" i="1" dirty="0" smtClean="0">
                <a:solidFill>
                  <a:srgbClr val="FFFF00"/>
                </a:solidFill>
              </a:rPr>
              <a:t>τότε </a:t>
            </a:r>
            <a:r>
              <a:rPr lang="el-GR" sz="2000" b="1" i="1" dirty="0">
                <a:solidFill>
                  <a:srgbClr val="FFFF00"/>
                </a:solidFill>
              </a:rPr>
              <a:t>η </a:t>
            </a:r>
            <a:r>
              <a:rPr lang="en-US" sz="2000" b="1" i="1" dirty="0" smtClean="0">
                <a:solidFill>
                  <a:srgbClr val="FFFF00"/>
                </a:solidFill>
              </a:rPr>
              <a:t>   </a:t>
            </a:r>
            <a:r>
              <a:rPr lang="el-GR" sz="2000" b="1" i="1" dirty="0" smtClean="0">
                <a:solidFill>
                  <a:srgbClr val="FFFF00"/>
                </a:solidFill>
              </a:rPr>
              <a:t>αγωγή </a:t>
            </a:r>
            <a:r>
              <a:rPr lang="el-GR" sz="2000" b="1" i="1" dirty="0">
                <a:solidFill>
                  <a:srgbClr val="FFFF00"/>
                </a:solidFill>
              </a:rPr>
              <a:t>κατά του ιατρού καταρρέει</a:t>
            </a:r>
            <a:r>
              <a:rPr lang="el-GR" sz="2000" dirty="0">
                <a:solidFill>
                  <a:srgbClr val="FFFF00"/>
                </a:solidFill>
              </a:rPr>
              <a:t>.</a:t>
            </a:r>
          </a:p>
          <a:p>
            <a:endParaRPr lang="el-GR" sz="1600" dirty="0"/>
          </a:p>
        </p:txBody>
      </p:sp>
    </p:spTree>
    <p:extLst>
      <p:ext uri="{BB962C8B-B14F-4D97-AF65-F5344CB8AC3E}">
        <p14:creationId xmlns:p14="http://schemas.microsoft.com/office/powerpoint/2010/main" val="1550066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19256" cy="1143000"/>
          </a:xfrm>
        </p:spPr>
        <p:txBody>
          <a:bodyPr>
            <a:normAutofit/>
          </a:bodyPr>
          <a:lstStyle/>
          <a:p>
            <a:r>
              <a:rPr lang="el-GR" sz="2400" b="1" i="1" dirty="0">
                <a:solidFill>
                  <a:srgbClr val="FFC000"/>
                </a:solidFill>
              </a:rPr>
              <a:t>2. Συγγραφή της έκθεσης ιατρικής πραγματογνωμοσύνης</a:t>
            </a:r>
            <a:endParaRPr lang="el-GR" sz="2400" dirty="0"/>
          </a:p>
        </p:txBody>
      </p:sp>
      <p:sp>
        <p:nvSpPr>
          <p:cNvPr id="3" name="Θέση περιεχομένου 2"/>
          <p:cNvSpPr>
            <a:spLocks noGrp="1"/>
          </p:cNvSpPr>
          <p:nvPr>
            <p:ph idx="1"/>
          </p:nvPr>
        </p:nvSpPr>
        <p:spPr/>
        <p:txBody>
          <a:bodyPr>
            <a:normAutofit/>
          </a:bodyPr>
          <a:lstStyle/>
          <a:p>
            <a:pPr marL="0" indent="0">
              <a:buNone/>
            </a:pPr>
            <a:r>
              <a:rPr lang="el-GR" sz="2400" b="1" i="1" dirty="0" smtClean="0">
                <a:solidFill>
                  <a:srgbClr val="FFFF00"/>
                </a:solidFill>
              </a:rPr>
              <a:t>«Ο αιτιώδης αντικειμενικός σύνδεσμος – αιτιώδης συνάφεια»</a:t>
            </a:r>
            <a:endParaRPr lang="el-GR" sz="2400" dirty="0">
              <a:solidFill>
                <a:srgbClr val="FFFF00"/>
              </a:solidFill>
            </a:endParaRPr>
          </a:p>
          <a:p>
            <a:r>
              <a:rPr lang="el-GR" sz="2400" dirty="0" smtClean="0">
                <a:solidFill>
                  <a:schemeClr val="bg1"/>
                </a:solidFill>
              </a:rPr>
              <a:t>Η αιτιώδης </a:t>
            </a:r>
            <a:r>
              <a:rPr lang="el-GR" sz="2400" dirty="0" err="1" smtClean="0">
                <a:solidFill>
                  <a:schemeClr val="bg1"/>
                </a:solidFill>
              </a:rPr>
              <a:t>συναφεια</a:t>
            </a:r>
            <a:r>
              <a:rPr lang="el-GR" sz="2400" dirty="0" smtClean="0">
                <a:solidFill>
                  <a:schemeClr val="bg1"/>
                </a:solidFill>
              </a:rPr>
              <a:t> είναι όρος που αφορά στη διαδικασία της τεκμηρίωσης της διαπιστωθείσας σχέσης αιτίου αποτελέσματος .Πριν  οριστεί μια υπόθεση ως «αιτιώδης συνάφεια» άλλες εξηγήσεις όπως η πιθανότητα του τυχαίου η λάθος παρατήρηση και η πιθανότητα σύγχυσης πρέπει να αποκλεισθούν.</a:t>
            </a:r>
          </a:p>
          <a:p>
            <a:pPr marL="0" indent="0">
              <a:buNone/>
            </a:pPr>
            <a:endParaRPr lang="el-GR" sz="2400" dirty="0">
              <a:solidFill>
                <a:schemeClr val="bg1"/>
              </a:solidFill>
            </a:endParaRPr>
          </a:p>
          <a:p>
            <a:endParaRPr lang="el-GR" sz="2400" dirty="0" smtClean="0">
              <a:solidFill>
                <a:schemeClr val="bg1"/>
              </a:solidFill>
            </a:endParaRPr>
          </a:p>
          <a:p>
            <a:pPr marL="0" indent="0" algn="ctr">
              <a:buNone/>
            </a:pPr>
            <a:r>
              <a:rPr lang="el-GR" sz="2400" dirty="0" smtClean="0">
                <a:solidFill>
                  <a:srgbClr val="FFFF00"/>
                </a:solidFill>
              </a:rPr>
              <a:t>    Τα βήματα που ακολουθούνται για να προσδιοριστεί  η </a:t>
            </a:r>
          </a:p>
          <a:p>
            <a:pPr marL="0" indent="0" algn="ctr">
              <a:buNone/>
            </a:pPr>
            <a:r>
              <a:rPr lang="el-GR" sz="2400" dirty="0" smtClean="0">
                <a:solidFill>
                  <a:srgbClr val="FFFF00"/>
                </a:solidFill>
              </a:rPr>
              <a:t>    συσχέτιση αιτίας και πρόγνωσης είναι τα ακόλουθα:</a:t>
            </a:r>
            <a:endParaRPr lang="el-GR" sz="2400" dirty="0">
              <a:solidFill>
                <a:srgbClr val="FFFF00"/>
              </a:solidFill>
            </a:endParaRPr>
          </a:p>
        </p:txBody>
      </p:sp>
    </p:spTree>
    <p:extLst>
      <p:ext uri="{BB962C8B-B14F-4D97-AF65-F5344CB8AC3E}">
        <p14:creationId xmlns:p14="http://schemas.microsoft.com/office/powerpoint/2010/main" val="2204943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642194"/>
          </a:xfrm>
        </p:spPr>
        <p:txBody>
          <a:bodyPr/>
          <a:lstStyle/>
          <a:p>
            <a:r>
              <a:rPr lang="el-GR" sz="2400" b="1" i="1" dirty="0">
                <a:solidFill>
                  <a:srgbClr val="FFC000"/>
                </a:solidFill>
              </a:rPr>
              <a:t>2. Συγγραφή της έκθεσης ιατρικής </a:t>
            </a:r>
            <a:r>
              <a:rPr lang="el-GR" sz="2400" b="1" i="1" dirty="0" smtClean="0">
                <a:solidFill>
                  <a:srgbClr val="FFC000"/>
                </a:solidFill>
              </a:rPr>
              <a:t>πραγματογνωμοσύνης</a:t>
            </a:r>
            <a:r>
              <a:rPr lang="en-US" sz="2400" b="1" i="1" dirty="0" smtClean="0">
                <a:solidFill>
                  <a:srgbClr val="FFC000"/>
                </a:solidFill>
              </a:rPr>
              <a:t/>
            </a:r>
            <a:br>
              <a:rPr lang="en-US" sz="2400" b="1" i="1" dirty="0" smtClean="0">
                <a:solidFill>
                  <a:srgbClr val="FFC000"/>
                </a:solidFill>
              </a:rPr>
            </a:br>
            <a:r>
              <a:rPr lang="el-GR" sz="2400" b="1" i="1" dirty="0" smtClean="0">
                <a:solidFill>
                  <a:srgbClr val="FFC000"/>
                </a:solidFill>
              </a:rPr>
              <a:t/>
            </a:r>
            <a:br>
              <a:rPr lang="el-GR" sz="2400" b="1" i="1" dirty="0" smtClean="0">
                <a:solidFill>
                  <a:srgbClr val="FFC000"/>
                </a:solidFill>
              </a:rPr>
            </a:br>
            <a:r>
              <a:rPr lang="el-GR" sz="2400" b="1" dirty="0" smtClean="0">
                <a:solidFill>
                  <a:schemeClr val="bg1"/>
                </a:solidFill>
              </a:rPr>
              <a:t>ΚΡΙΤΗΡΙΑ ΤΕΚΜΗΡΙΩΣΗΣ ΑΙΤΙΟΛΟΓΙΚΗΣ ΥΠΟΘΕΣΗΣ </a:t>
            </a:r>
            <a:r>
              <a:rPr lang="el-GR" sz="2400" b="1" i="1" dirty="0" smtClean="0">
                <a:solidFill>
                  <a:srgbClr val="FFC000"/>
                </a:solidFill>
              </a:rPr>
              <a:t/>
            </a:r>
            <a:br>
              <a:rPr lang="el-GR" sz="2400" b="1" i="1" dirty="0" smtClean="0">
                <a:solidFill>
                  <a:srgbClr val="FFC000"/>
                </a:solidFill>
              </a:rPr>
            </a:br>
            <a:r>
              <a:rPr lang="en-US" sz="2400" b="1" i="1" dirty="0" smtClean="0">
                <a:solidFill>
                  <a:schemeClr val="bg1"/>
                </a:solidFill>
              </a:rPr>
              <a:t>                                                                          </a:t>
            </a:r>
            <a:r>
              <a:rPr lang="en-US" sz="1100" b="1" i="1" dirty="0" smtClean="0">
                <a:solidFill>
                  <a:schemeClr val="bg1"/>
                </a:solidFill>
              </a:rPr>
              <a:t>(</a:t>
            </a:r>
            <a:r>
              <a:rPr lang="en-US" sz="1100" b="1" i="1" dirty="0" err="1" smtClean="0">
                <a:solidFill>
                  <a:schemeClr val="bg1"/>
                </a:solidFill>
              </a:rPr>
              <a:t>R.Beaghole</a:t>
            </a:r>
            <a:r>
              <a:rPr lang="en-US" sz="1100" b="1" i="1" dirty="0" smtClean="0">
                <a:solidFill>
                  <a:schemeClr val="bg1"/>
                </a:solidFill>
              </a:rPr>
              <a:t> et al 1993)</a:t>
            </a:r>
            <a:endParaRPr lang="el-GR" sz="1100"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829629807"/>
              </p:ext>
            </p:extLst>
          </p:nvPr>
        </p:nvGraphicFramePr>
        <p:xfrm>
          <a:off x="539552" y="1916832"/>
          <a:ext cx="8229600" cy="4769426"/>
        </p:xfrm>
        <a:graphic>
          <a:graphicData uri="http://schemas.openxmlformats.org/drawingml/2006/table">
            <a:tbl>
              <a:tblPr firstRow="1" bandRow="1">
                <a:tableStyleId>{5C22544A-7EE6-4342-B048-85BDC9FD1C3A}</a:tableStyleId>
              </a:tblPr>
              <a:tblGrid>
                <a:gridCol w="4114800"/>
                <a:gridCol w="4114800"/>
              </a:tblGrid>
              <a:tr h="351878">
                <a:tc>
                  <a:txBody>
                    <a:bodyPr/>
                    <a:lstStyle/>
                    <a:p>
                      <a:r>
                        <a:rPr lang="el-GR" sz="1400" dirty="0" smtClean="0"/>
                        <a:t>Προσωρινή</a:t>
                      </a:r>
                      <a:r>
                        <a:rPr lang="el-GR" sz="1400" baseline="0" dirty="0" smtClean="0"/>
                        <a:t> συσχέτιση</a:t>
                      </a:r>
                      <a:endParaRPr lang="el-GR" sz="1400" dirty="0"/>
                    </a:p>
                  </a:txBody>
                  <a:tcPr/>
                </a:tc>
                <a:tc>
                  <a:txBody>
                    <a:bodyPr/>
                    <a:lstStyle/>
                    <a:p>
                      <a:r>
                        <a:rPr lang="el-GR" sz="1400" dirty="0" smtClean="0"/>
                        <a:t>Η αιτία προηγείται του αποτελέσματος </a:t>
                      </a:r>
                      <a:endParaRPr lang="el-GR" sz="1400" dirty="0"/>
                    </a:p>
                  </a:txBody>
                  <a:tcPr/>
                </a:tc>
              </a:tr>
              <a:tr h="576964">
                <a:tc>
                  <a:txBody>
                    <a:bodyPr/>
                    <a:lstStyle/>
                    <a:p>
                      <a:r>
                        <a:rPr lang="el-GR" sz="1400" b="1" dirty="0" err="1" smtClean="0"/>
                        <a:t>Εύλογον</a:t>
                      </a:r>
                      <a:endParaRPr lang="el-GR" sz="1400" b="1" dirty="0"/>
                    </a:p>
                  </a:txBody>
                  <a:tcPr/>
                </a:tc>
                <a:tc>
                  <a:txBody>
                    <a:bodyPr/>
                    <a:lstStyle/>
                    <a:p>
                      <a:r>
                        <a:rPr lang="el-GR" sz="1400" b="1" dirty="0" smtClean="0"/>
                        <a:t>Είναι η συσχέτιση συνεπής με</a:t>
                      </a:r>
                      <a:r>
                        <a:rPr lang="el-GR" sz="1400" b="1" baseline="0" dirty="0" smtClean="0"/>
                        <a:t> άλλη γνώση; (μηχανισμός δράσης ,δεδομένα από πειράματα )</a:t>
                      </a:r>
                      <a:endParaRPr lang="el-GR" sz="1400" b="1" dirty="0"/>
                    </a:p>
                  </a:txBody>
                  <a:tcPr/>
                </a:tc>
              </a:tr>
              <a:tr h="607350">
                <a:tc>
                  <a:txBody>
                    <a:bodyPr/>
                    <a:lstStyle/>
                    <a:p>
                      <a:r>
                        <a:rPr lang="el-GR" sz="1400" b="1" dirty="0" smtClean="0"/>
                        <a:t>Συνέπεια </a:t>
                      </a:r>
                      <a:endParaRPr lang="el-GR" sz="1400" b="1" dirty="0"/>
                    </a:p>
                  </a:txBody>
                  <a:tcPr/>
                </a:tc>
                <a:tc>
                  <a:txBody>
                    <a:bodyPr/>
                    <a:lstStyle/>
                    <a:p>
                      <a:r>
                        <a:rPr lang="el-GR" sz="1400" b="1" dirty="0" smtClean="0"/>
                        <a:t>Υπάρχουν παρόμοια</a:t>
                      </a:r>
                      <a:r>
                        <a:rPr lang="el-GR" sz="1400" b="1" baseline="0" dirty="0" smtClean="0"/>
                        <a:t> αποτελέσματα σε παρόμοιες μελέτες;</a:t>
                      </a:r>
                      <a:endParaRPr lang="el-GR" sz="1400" b="1" dirty="0"/>
                    </a:p>
                  </a:txBody>
                  <a:tcPr/>
                </a:tc>
              </a:tr>
              <a:tr h="964535">
                <a:tc>
                  <a:txBody>
                    <a:bodyPr/>
                    <a:lstStyle/>
                    <a:p>
                      <a:r>
                        <a:rPr lang="el-GR" sz="1400" b="1" dirty="0" smtClean="0"/>
                        <a:t>Ισχύς</a:t>
                      </a:r>
                      <a:r>
                        <a:rPr lang="el-GR" sz="1400" b="1" baseline="0" dirty="0" smtClean="0"/>
                        <a:t> </a:t>
                      </a:r>
                      <a:endParaRPr lang="el-GR" sz="1400" b="1" dirty="0"/>
                    </a:p>
                  </a:txBody>
                  <a:tcPr/>
                </a:tc>
                <a:tc>
                  <a:txBody>
                    <a:bodyPr/>
                    <a:lstStyle/>
                    <a:p>
                      <a:r>
                        <a:rPr lang="el-GR" sz="1400" b="1" dirty="0" smtClean="0"/>
                        <a:t>Ποια</a:t>
                      </a:r>
                      <a:r>
                        <a:rPr lang="el-GR" sz="1400" b="1" baseline="0" dirty="0" smtClean="0"/>
                        <a:t> είναι η ισχύς συσχέτισης μεταξύ αιτίου και αποτελέσματος;</a:t>
                      </a:r>
                    </a:p>
                    <a:p>
                      <a:r>
                        <a:rPr lang="el-GR" sz="1400" b="1" baseline="0" dirty="0" smtClean="0"/>
                        <a:t>Εξ ορισμού η «μελέτη περιπτώσεως» (</a:t>
                      </a:r>
                      <a:r>
                        <a:rPr lang="en-US" sz="1400" b="1" baseline="0" dirty="0" smtClean="0"/>
                        <a:t>case report) </a:t>
                      </a:r>
                      <a:r>
                        <a:rPr lang="el-GR" sz="1400" b="1" baseline="0" dirty="0" err="1" smtClean="0"/>
                        <a:t>εχει</a:t>
                      </a:r>
                      <a:r>
                        <a:rPr lang="el-GR" sz="1400" b="1" baseline="0" dirty="0" smtClean="0"/>
                        <a:t> μέτρια δυνατότητα διαπίστωσης συσχέτισης</a:t>
                      </a:r>
                    </a:p>
                  </a:txBody>
                  <a:tcPr/>
                </a:tc>
              </a:tr>
              <a:tr h="607350">
                <a:tc>
                  <a:txBody>
                    <a:bodyPr/>
                    <a:lstStyle/>
                    <a:p>
                      <a:r>
                        <a:rPr lang="el-GR" sz="1400" b="1" dirty="0" smtClean="0"/>
                        <a:t>Σχέση δόσης-απάντησης</a:t>
                      </a:r>
                      <a:endParaRPr lang="el-GR" sz="1400" b="1" dirty="0"/>
                    </a:p>
                  </a:txBody>
                  <a:tcPr/>
                </a:tc>
                <a:tc>
                  <a:txBody>
                    <a:bodyPr/>
                    <a:lstStyle/>
                    <a:p>
                      <a:r>
                        <a:rPr lang="el-GR" sz="1400" b="1" dirty="0" smtClean="0"/>
                        <a:t>Η αυξημένη</a:t>
                      </a:r>
                      <a:r>
                        <a:rPr lang="el-GR" sz="1400" b="1" baseline="0" dirty="0" smtClean="0"/>
                        <a:t> έκθεση στην πιθανή αιτία προκαλεί αυξημένο αποτέλεσμα</a:t>
                      </a:r>
                      <a:endParaRPr lang="el-GR" sz="1400" b="1" dirty="0"/>
                    </a:p>
                  </a:txBody>
                  <a:tcPr/>
                </a:tc>
              </a:tr>
              <a:tr h="535839">
                <a:tc>
                  <a:txBody>
                    <a:bodyPr/>
                    <a:lstStyle/>
                    <a:p>
                      <a:r>
                        <a:rPr lang="el-GR" sz="1400" b="1" dirty="0" smtClean="0"/>
                        <a:t>Ισχύει το ανάστροφο;</a:t>
                      </a:r>
                      <a:endParaRPr lang="el-GR" sz="1400" b="1" dirty="0"/>
                    </a:p>
                  </a:txBody>
                  <a:tcPr/>
                </a:tc>
                <a:tc>
                  <a:txBody>
                    <a:bodyPr/>
                    <a:lstStyle/>
                    <a:p>
                      <a:r>
                        <a:rPr lang="el-GR" sz="1400" b="1" dirty="0" smtClean="0"/>
                        <a:t>Προκαλεί</a:t>
                      </a:r>
                      <a:r>
                        <a:rPr lang="el-GR" sz="1400" b="1" baseline="0" dirty="0" smtClean="0"/>
                        <a:t> η απομάκρυνση του πιθανού αιτίου ελάττωση του κινδύνου της νόσου;</a:t>
                      </a:r>
                    </a:p>
                  </a:txBody>
                  <a:tcPr/>
                </a:tc>
              </a:tr>
              <a:tr h="357247">
                <a:tc>
                  <a:txBody>
                    <a:bodyPr/>
                    <a:lstStyle/>
                    <a:p>
                      <a:r>
                        <a:rPr lang="el-GR" sz="1400" b="1" dirty="0" smtClean="0"/>
                        <a:t>Σχεδιασμός της μελέτης</a:t>
                      </a:r>
                      <a:endParaRPr lang="el-GR" sz="1400" b="1" dirty="0"/>
                    </a:p>
                  </a:txBody>
                  <a:tcPr/>
                </a:tc>
                <a:tc>
                  <a:txBody>
                    <a:bodyPr/>
                    <a:lstStyle/>
                    <a:p>
                      <a:r>
                        <a:rPr lang="el-GR" sz="1400" b="1" dirty="0" smtClean="0"/>
                        <a:t>Η απόδειξη βασίζεται σε καλό</a:t>
                      </a:r>
                      <a:r>
                        <a:rPr lang="el-GR" sz="1400" b="1" baseline="0" dirty="0" smtClean="0"/>
                        <a:t> σχεδιασμό της μελέτης</a:t>
                      </a:r>
                      <a:endParaRPr lang="el-GR" sz="1400" b="1" dirty="0"/>
                    </a:p>
                  </a:txBody>
                  <a:tcPr/>
                </a:tc>
              </a:tr>
              <a:tr h="607350">
                <a:tc>
                  <a:txBody>
                    <a:bodyPr/>
                    <a:lstStyle/>
                    <a:p>
                      <a:r>
                        <a:rPr lang="el-GR" sz="1400" b="1" dirty="0" smtClean="0"/>
                        <a:t>Αποφασίζοντας</a:t>
                      </a:r>
                      <a:r>
                        <a:rPr lang="el-GR" sz="1400" b="1" baseline="0" dirty="0" smtClean="0"/>
                        <a:t> για το συμβάν</a:t>
                      </a:r>
                      <a:endParaRPr lang="el-GR" sz="1400" b="1" dirty="0"/>
                    </a:p>
                  </a:txBody>
                  <a:tcPr/>
                </a:tc>
                <a:tc>
                  <a:txBody>
                    <a:bodyPr/>
                    <a:lstStyle/>
                    <a:p>
                      <a:r>
                        <a:rPr lang="el-GR" sz="1400" b="1" dirty="0" smtClean="0"/>
                        <a:t>Πόσες γραμμές</a:t>
                      </a:r>
                      <a:r>
                        <a:rPr lang="el-GR" sz="1400" b="1" baseline="0" dirty="0" smtClean="0"/>
                        <a:t> του συμβάντος καταλήγουν στο συμπέρασμα;</a:t>
                      </a:r>
                      <a:endParaRPr lang="el-GR" sz="1400" b="1" dirty="0"/>
                    </a:p>
                  </a:txBody>
                  <a:tcPr/>
                </a:tc>
              </a:tr>
            </a:tbl>
          </a:graphicData>
        </a:graphic>
      </p:graphicFrame>
    </p:spTree>
    <p:extLst>
      <p:ext uri="{BB962C8B-B14F-4D97-AF65-F5344CB8AC3E}">
        <p14:creationId xmlns:p14="http://schemas.microsoft.com/office/powerpoint/2010/main" val="1654089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i="1" dirty="0">
                <a:solidFill>
                  <a:srgbClr val="FFC000"/>
                </a:solidFill>
              </a:rPr>
              <a:t>2. Συγγραφή της έκθεσης ιατρικής πραγματογνωμοσύνης</a:t>
            </a:r>
            <a:endParaRPr lang="el-GR" sz="2400" dirty="0">
              <a:solidFill>
                <a:srgbClr val="FFC000"/>
              </a:solidFill>
            </a:endParaRPr>
          </a:p>
        </p:txBody>
      </p:sp>
      <p:sp>
        <p:nvSpPr>
          <p:cNvPr id="3" name="Θέση περιεχομένου 2"/>
          <p:cNvSpPr>
            <a:spLocks noGrp="1"/>
          </p:cNvSpPr>
          <p:nvPr>
            <p:ph idx="1"/>
          </p:nvPr>
        </p:nvSpPr>
        <p:spPr/>
        <p:txBody>
          <a:bodyPr>
            <a:normAutofit fontScale="92500"/>
          </a:bodyPr>
          <a:lstStyle/>
          <a:p>
            <a:r>
              <a:rPr lang="el-GR" sz="2600" dirty="0">
                <a:solidFill>
                  <a:schemeClr val="bg1"/>
                </a:solidFill>
              </a:rPr>
              <a:t>Αφού λάβετε την εντολή διορισμού σας ως ιατρός-πραγματογνώμονας σε μια τέτοια υπόθεση, πρέπει να τη διαβάσετε επιμελώς και να προσπαθήσετε να καταλάβετε:</a:t>
            </a:r>
          </a:p>
          <a:p>
            <a:r>
              <a:rPr lang="el-GR" sz="2600" dirty="0">
                <a:solidFill>
                  <a:schemeClr val="bg1"/>
                </a:solidFill>
              </a:rPr>
              <a:t>•	Για ποιο ή ποια από τα αναφερθέντα παραπάνω στοιχεία καλείστε να αποφανθείτε</a:t>
            </a:r>
          </a:p>
          <a:p>
            <a:r>
              <a:rPr lang="el-GR" sz="2600" dirty="0">
                <a:solidFill>
                  <a:schemeClr val="bg1"/>
                </a:solidFill>
              </a:rPr>
              <a:t>•	Αν το θέμα ανήκει στο πεδίο της επιστημονικής σας ειδημοσύνης</a:t>
            </a:r>
          </a:p>
          <a:p>
            <a:r>
              <a:rPr lang="el-GR" sz="2600" dirty="0">
                <a:solidFill>
                  <a:schemeClr val="bg1"/>
                </a:solidFill>
              </a:rPr>
              <a:t>•	Αν έχετε αντικρουόμενα συμφέροντα, επειδή τυχαίνει να γνωρίζετε καλά το ένα από τα δυο μέρη που </a:t>
            </a:r>
            <a:r>
              <a:rPr lang="el-GR" sz="2600" dirty="0" err="1">
                <a:solidFill>
                  <a:schemeClr val="bg1"/>
                </a:solidFill>
              </a:rPr>
              <a:t>διαδικούν</a:t>
            </a:r>
            <a:endParaRPr lang="el-GR" sz="2600" dirty="0">
              <a:solidFill>
                <a:schemeClr val="bg1"/>
              </a:solidFill>
            </a:endParaRPr>
          </a:p>
          <a:p>
            <a:r>
              <a:rPr lang="el-GR" sz="2600" dirty="0">
                <a:solidFill>
                  <a:schemeClr val="bg1"/>
                </a:solidFill>
              </a:rPr>
              <a:t>•	Ότι πέραν της κατανόησης των ιατρικών ζητημάτων, θα πρέπει να έχετε βασική κατανόηση της νομικής διαδικασίας</a:t>
            </a:r>
          </a:p>
          <a:p>
            <a:endParaRPr lang="el-GR" dirty="0"/>
          </a:p>
        </p:txBody>
      </p:sp>
    </p:spTree>
    <p:extLst>
      <p:ext uri="{BB962C8B-B14F-4D97-AF65-F5344CB8AC3E}">
        <p14:creationId xmlns:p14="http://schemas.microsoft.com/office/powerpoint/2010/main" val="2690652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 Εικόνα" descr="IATRIKH-EYTHYNH.jpg"/>
          <p:cNvPicPr>
            <a:picLocks noChangeAspect="1"/>
          </p:cNvPicPr>
          <p:nvPr/>
        </p:nvPicPr>
        <p:blipFill>
          <a:blip r:embed="rId3">
            <a:extLst>
              <a:ext uri="{BEBA8EAE-BF5A-486C-A8C5-ECC9F3942E4B}">
                <a14:imgProps xmlns:a14="http://schemas.microsoft.com/office/drawing/2010/main">
                  <a14:imgLayer r:embed="rId4">
                    <a14:imgEffect>
                      <a14:brightnessContrast bright="4000"/>
                    </a14:imgEffect>
                  </a14:imgLayer>
                </a14:imgProps>
              </a:ext>
            </a:extLst>
          </a:blip>
          <a:stretch>
            <a:fillRect/>
          </a:stretch>
        </p:blipFill>
        <p:spPr>
          <a:xfrm>
            <a:off x="5364088" y="2060848"/>
            <a:ext cx="3779912" cy="4797152"/>
          </a:xfrm>
          <a:prstGeom prst="rect">
            <a:avLst/>
          </a:prstGeom>
          <a:noFill/>
          <a:ln>
            <a:noFill/>
          </a:ln>
        </p:spPr>
      </p:pic>
      <p:sp>
        <p:nvSpPr>
          <p:cNvPr id="2" name="Τίτλος 1"/>
          <p:cNvSpPr>
            <a:spLocks noGrp="1"/>
          </p:cNvSpPr>
          <p:nvPr>
            <p:ph type="title"/>
          </p:nvPr>
        </p:nvSpPr>
        <p:spPr/>
        <p:txBody>
          <a:bodyPr/>
          <a:lstStyle/>
          <a:p>
            <a:r>
              <a:rPr lang="el-GR" sz="2400" b="1" i="1" dirty="0">
                <a:solidFill>
                  <a:srgbClr val="FFC000"/>
                </a:solidFill>
              </a:rPr>
              <a:t>2. Συγγραφή της έκθεσης ιατρικής πραγματογνωμοσύνης</a:t>
            </a:r>
            <a:endParaRPr lang="el-GR" dirty="0">
              <a:solidFill>
                <a:srgbClr val="FFC000"/>
              </a:solidFill>
            </a:endParaRPr>
          </a:p>
        </p:txBody>
      </p:sp>
      <p:sp>
        <p:nvSpPr>
          <p:cNvPr id="3" name="Θέση περιεχομένου 2"/>
          <p:cNvSpPr>
            <a:spLocks noGrp="1"/>
          </p:cNvSpPr>
          <p:nvPr>
            <p:ph idx="1"/>
          </p:nvPr>
        </p:nvSpPr>
        <p:spPr/>
        <p:txBody>
          <a:bodyPr>
            <a:normAutofit/>
          </a:bodyPr>
          <a:lstStyle/>
          <a:p>
            <a:r>
              <a:rPr lang="el-GR" sz="2400" dirty="0">
                <a:solidFill>
                  <a:schemeClr val="bg1"/>
                </a:solidFill>
              </a:rPr>
              <a:t>Θα σας δοθεί το σχετικό υλικό (αντίγραφο του φακέλου του ασθενούς κλπ), αλλά μπορείτε να ζητήσετε οποιοδήποτε συμπληρωματικό στοιχείο (</a:t>
            </a:r>
            <a:r>
              <a:rPr lang="el-GR" sz="2400" dirty="0" err="1">
                <a:solidFill>
                  <a:schemeClr val="bg1"/>
                </a:solidFill>
              </a:rPr>
              <a:t>φιλμς</a:t>
            </a:r>
            <a:r>
              <a:rPr lang="el-GR" sz="2400" dirty="0">
                <a:solidFill>
                  <a:schemeClr val="bg1"/>
                </a:solidFill>
              </a:rPr>
              <a:t> ακτινογραφιών, στοιχεία από το παλαιότερο ιστορικό του ασθενή κλπ) κρίνετε απαραίτητο</a:t>
            </a:r>
            <a:r>
              <a:rPr lang="el-GR" sz="2000" dirty="0">
                <a:solidFill>
                  <a:schemeClr val="bg1"/>
                </a:solidFill>
              </a:rPr>
              <a:t>.</a:t>
            </a:r>
          </a:p>
        </p:txBody>
      </p:sp>
    </p:spTree>
    <p:extLst>
      <p:ext uri="{BB962C8B-B14F-4D97-AF65-F5344CB8AC3E}">
        <p14:creationId xmlns:p14="http://schemas.microsoft.com/office/powerpoint/2010/main" val="3882178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3123</Words>
  <Application>Microsoft Office PowerPoint</Application>
  <PresentationFormat>Προβολή στην οθόνη (4:3)</PresentationFormat>
  <Paragraphs>199</Paragraphs>
  <Slides>24</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O ΙΑΤΡΟΣ ΩΣ ΠΡΑΓΜΑΤΟΓΝΩΜΟΝΑΣ  ΚΑΙ ΙΑΤΡΙΚΟΣ ΣΥΜΒΟΥΛΟΣ</vt:lpstr>
      <vt:lpstr>O Ιατρός ως πραγματογνώμονας και τεχνικός σύμβουλος</vt:lpstr>
      <vt:lpstr>Ορισμός «ειδικού πραγματογνώμονα»</vt:lpstr>
      <vt:lpstr>1. Τα καθήκοντα που έχει ο ιατρός ως πραγματογνώμονας </vt:lpstr>
      <vt:lpstr>2. Συγγραφή της έκθεσης ιατρικής πραγματογνωμοσύνης </vt:lpstr>
      <vt:lpstr>2. Συγγραφή της έκθεσης ιατρικής πραγματογνωμοσύνης</vt:lpstr>
      <vt:lpstr>2. Συγγραφή της έκθεσης ιατρικής πραγματογνωμοσύνης  ΚΡΙΤΗΡΙΑ ΤΕΚΜΗΡΙΩΣΗΣ ΑΙΤΙΟΛΟΓΙΚΗΣ ΥΠΟΘΕΣΗΣ                                                                            (R.Beaghole et al 1993)</vt:lpstr>
      <vt:lpstr>2. Συγγραφή της έκθεσης ιατρικής πραγματογνωμοσύνης</vt:lpstr>
      <vt:lpstr>2. Συγγραφή της έκθεσης ιατρικής πραγματογνωμοσύνης</vt:lpstr>
      <vt:lpstr>2. Συγγραφή της έκθεσης ιατρικής πραγματογνωμοσύνης</vt:lpstr>
      <vt:lpstr>2. Συγγραφή της έκθεσης ιατρικής πραγματογνωμοσύνης</vt:lpstr>
      <vt:lpstr>2. Συγγραφή της έκθεσης ιατρικής πραγματογνωμοσύνης</vt:lpstr>
      <vt:lpstr>2. Συγγραφή της έκθεσης ιατρικής πραγματογνωμοσύνης </vt:lpstr>
      <vt:lpstr>2. Συγγραφή της έκθεσης ιατρικής πραγματογνωμοσύνης</vt:lpstr>
      <vt:lpstr>2. Συγγραφή της έκθεσης ιατρικής πραγματογνωμοσύνης</vt:lpstr>
      <vt:lpstr>2. Συγγραφή της έκθεσης ιατρικής πραγματογνωμοσύνης</vt:lpstr>
      <vt:lpstr>4. Πόσο να χρεώσετε για μια έκθεση ιατρικής πραγματογνωμοσύνης</vt:lpstr>
      <vt:lpstr>4. Πόσο να χρεώσετε για μια έκθεση ιατρικής πραγματογνωμοσύνης</vt:lpstr>
      <vt:lpstr>4. Πόσο να χρεώσετε για μια έκθεση ιατρικής πραγματογνωμοσύνης</vt:lpstr>
      <vt:lpstr>O ΙΑΤΡΟΣ ΩΣ ΠΡΑΓΜΑΤΟΓΝΩΜΟΝΑΣ  ΚΑΙ ΙΑΤΡΙΚΟΣ ΣΥΜΒΟΥΛΟΣ</vt:lpstr>
      <vt:lpstr>O ΙΑΤΡΟΣ ΩΣ ΠΡΑΓΜΑΤΟΓΝΩΜΟΝΑΣ  ΚΑΙ ΙΑΤΡΙΚΟΣ ΣΥΜΒΟΥΛΟΣ</vt:lpstr>
      <vt:lpstr>O ΙΑΤΡΟΣ ΩΣ ΠΡΑΓΜΑΤΟΓΝΩΜΟΝΑΣ  ΚΑΙ ΙΑΤΡΙΚΟΣ ΣΥΜΒΟΥΛΟΣ</vt:lpstr>
      <vt:lpstr>O ΙΑΤΡΟΣ ΩΣ ΠΡΑΓΜΑΤΟΓΝΩΜΟΝΑΣ  ΚΑΙ ΙΑΤΡΙΚΟΣ ΣΥΜΒΟΥΛΟΣ</vt:lpstr>
      <vt:lpstr>ΣΑΣ ΕΥΧΑΡΙΣΤΩ ΠΟΛΥ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ΙΑΤΡΟΣ ΩΣ ΠΡΑΓΜΑΤΟΓΝΩΜΟΝΑΣ ΚΑΙ ΙΑΤΡΙΚΟΣ ΣΥΜΒΟΥΛΟΣ</dc:title>
  <dc:creator>nevroext</dc:creator>
  <cp:lastModifiedBy>Windows User</cp:lastModifiedBy>
  <cp:revision>41</cp:revision>
  <dcterms:created xsi:type="dcterms:W3CDTF">2018-01-18T10:19:34Z</dcterms:created>
  <dcterms:modified xsi:type="dcterms:W3CDTF">2018-01-19T00:58:40Z</dcterms:modified>
</cp:coreProperties>
</file>