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68" r:id="rId4"/>
    <p:sldId id="269" r:id="rId5"/>
    <p:sldId id="294" r:id="rId6"/>
    <p:sldId id="270" r:id="rId7"/>
    <p:sldId id="265" r:id="rId8"/>
    <p:sldId id="299" r:id="rId9"/>
    <p:sldId id="271" r:id="rId10"/>
    <p:sldId id="266" r:id="rId11"/>
    <p:sldId id="267" r:id="rId12"/>
    <p:sldId id="273" r:id="rId13"/>
    <p:sldId id="295" r:id="rId14"/>
    <p:sldId id="283" r:id="rId15"/>
    <p:sldId id="297" r:id="rId16"/>
    <p:sldId id="298" r:id="rId17"/>
    <p:sldId id="276" r:id="rId18"/>
    <p:sldId id="261" r:id="rId19"/>
    <p:sldId id="277" r:id="rId20"/>
    <p:sldId id="263" r:id="rId21"/>
    <p:sldId id="257" r:id="rId22"/>
    <p:sldId id="264" r:id="rId23"/>
    <p:sldId id="278" r:id="rId24"/>
    <p:sldId id="279" r:id="rId25"/>
    <p:sldId id="293" r:id="rId26"/>
    <p:sldId id="282" r:id="rId27"/>
    <p:sldId id="284" r:id="rId28"/>
    <p:sldId id="285" r:id="rId29"/>
    <p:sldId id="286" r:id="rId30"/>
    <p:sldId id="288" r:id="rId31"/>
    <p:sldId id="287" r:id="rId32"/>
    <p:sldId id="289" r:id="rId33"/>
    <p:sldId id="290" r:id="rId34"/>
    <p:sldId id="291"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28" autoAdjust="0"/>
  </p:normalViewPr>
  <p:slideViewPr>
    <p:cSldViewPr>
      <p:cViewPr varScale="1">
        <p:scale>
          <a:sx n="74" d="100"/>
          <a:sy n="74"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51633-2FF9-415D-9153-B1607BBA6CCA}" type="datetimeFigureOut">
              <a:rPr lang="el-GR" smtClean="0"/>
              <a:t>19/1/2018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E2E81-F0FE-4BA4-8656-72E9BD73429C}" type="slidenum">
              <a:rPr lang="el-GR" smtClean="0"/>
              <a:t>‹#›</a:t>
            </a:fld>
            <a:endParaRPr lang="el-GR"/>
          </a:p>
        </p:txBody>
      </p:sp>
    </p:spTree>
    <p:extLst>
      <p:ext uri="{BB962C8B-B14F-4D97-AF65-F5344CB8AC3E}">
        <p14:creationId xmlns:p14="http://schemas.microsoft.com/office/powerpoint/2010/main" val="97806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C0E2E81-F0FE-4BA4-8656-72E9BD73429C}" type="slidenum">
              <a:rPr lang="el-GR" smtClean="0"/>
              <a:t>1</a:t>
            </a:fld>
            <a:endParaRPr lang="el-GR"/>
          </a:p>
        </p:txBody>
      </p:sp>
    </p:spTree>
    <p:extLst>
      <p:ext uri="{BB962C8B-B14F-4D97-AF65-F5344CB8AC3E}">
        <p14:creationId xmlns:p14="http://schemas.microsoft.com/office/powerpoint/2010/main" val="296099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Tahoma" panose="020B0604030504040204" pitchFamily="34" charset="0"/>
                <a:ea typeface="Tahoma" panose="020B0604030504040204" pitchFamily="34" charset="0"/>
                <a:cs typeface="Tahoma" panose="020B0604030504040204" pitchFamily="34" charset="0"/>
              </a:rPr>
              <a:t>Τα λάθη είναι το αποτέλεσμα άθροισης μικρών επιμέρους κινδύνων, οι οποίοι όταν ξεπεράσουν έναν ουδό καταλήγουν σε λάθος. Ένας οδηγός πχ που έχει κάνει κατάχρηση αλκοόλ συνήθως δεν τρακάρει. Αν όμως συντρέξουν και άλλοι λόγοι  πχ είναι νύκτα , βρέχει , μιλάει στο τηλέφωνο , έχει φθαρμένα λάστιχα, είναι απότομη η στροφή  κτλ . τότε αθροίζονται οι παράγοντες κινδύνου και κάποια στιγμή, πιθανώς από μια έκτακτη κατάσταση ,  ξεπερνιέται ο ουδός και προκαλείται το λάθος. </a:t>
            </a:r>
          </a:p>
          <a:p>
            <a:endParaRPr lang="el-GR" dirty="0"/>
          </a:p>
        </p:txBody>
      </p:sp>
      <p:sp>
        <p:nvSpPr>
          <p:cNvPr id="4" name="Θέση αριθμού διαφάνειας 3"/>
          <p:cNvSpPr>
            <a:spLocks noGrp="1"/>
          </p:cNvSpPr>
          <p:nvPr>
            <p:ph type="sldNum" sz="quarter" idx="10"/>
          </p:nvPr>
        </p:nvSpPr>
        <p:spPr/>
        <p:txBody>
          <a:bodyPr/>
          <a:lstStyle/>
          <a:p>
            <a:fld id="{9C0E2E81-F0FE-4BA4-8656-72E9BD73429C}" type="slidenum">
              <a:rPr lang="el-GR" smtClean="0"/>
              <a:t>20</a:t>
            </a:fld>
            <a:endParaRPr lang="el-GR"/>
          </a:p>
        </p:txBody>
      </p:sp>
    </p:spTree>
    <p:extLst>
      <p:ext uri="{BB962C8B-B14F-4D97-AF65-F5344CB8AC3E}">
        <p14:creationId xmlns:p14="http://schemas.microsoft.com/office/powerpoint/2010/main" val="47933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C0E2E81-F0FE-4BA4-8656-72E9BD73429C}" type="slidenum">
              <a:rPr lang="el-GR" smtClean="0"/>
              <a:t>31</a:t>
            </a:fld>
            <a:endParaRPr lang="el-GR"/>
          </a:p>
        </p:txBody>
      </p:sp>
    </p:spTree>
    <p:extLst>
      <p:ext uri="{BB962C8B-B14F-4D97-AF65-F5344CB8AC3E}">
        <p14:creationId xmlns:p14="http://schemas.microsoft.com/office/powerpoint/2010/main" val="356292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C0E2E81-F0FE-4BA4-8656-72E9BD73429C}" type="slidenum">
              <a:rPr lang="el-GR" smtClean="0"/>
              <a:t>32</a:t>
            </a:fld>
            <a:endParaRPr lang="el-GR"/>
          </a:p>
        </p:txBody>
      </p:sp>
    </p:spTree>
    <p:extLst>
      <p:ext uri="{BB962C8B-B14F-4D97-AF65-F5344CB8AC3E}">
        <p14:creationId xmlns:p14="http://schemas.microsoft.com/office/powerpoint/2010/main" val="359579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3C2E835-2951-4F6E-AA31-593BDEFA65C8}" type="datetimeFigureOut">
              <a:rPr lang="el-GR" smtClean="0"/>
              <a:t>19/1/2018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405898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C2E835-2951-4F6E-AA31-593BDEFA65C8}" type="datetimeFigureOut">
              <a:rPr lang="el-GR" smtClean="0"/>
              <a:t>19/1/2018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428965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C2E835-2951-4F6E-AA31-593BDEFA65C8}" type="datetimeFigureOut">
              <a:rPr lang="el-GR" smtClean="0"/>
              <a:t>19/1/2018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263729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3C2E835-2951-4F6E-AA31-593BDEFA65C8}" type="datetimeFigureOut">
              <a:rPr lang="el-GR" smtClean="0"/>
              <a:t>19/1/2018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400243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3C2E835-2951-4F6E-AA31-593BDEFA65C8}" type="datetimeFigureOut">
              <a:rPr lang="el-GR" smtClean="0"/>
              <a:t>19/1/2018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320781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3C2E835-2951-4F6E-AA31-593BDEFA65C8}" type="datetimeFigureOut">
              <a:rPr lang="el-GR" smtClean="0"/>
              <a:t>19/1/2018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30982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3C2E835-2951-4F6E-AA31-593BDEFA65C8}" type="datetimeFigureOut">
              <a:rPr lang="el-GR" smtClean="0"/>
              <a:t>19/1/2018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10792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3C2E835-2951-4F6E-AA31-593BDEFA65C8}" type="datetimeFigureOut">
              <a:rPr lang="el-GR" smtClean="0"/>
              <a:t>19/1/2018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393067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3C2E835-2951-4F6E-AA31-593BDEFA65C8}" type="datetimeFigureOut">
              <a:rPr lang="el-GR" smtClean="0"/>
              <a:t>19/1/2018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180438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3C2E835-2951-4F6E-AA31-593BDEFA65C8}" type="datetimeFigureOut">
              <a:rPr lang="el-GR" smtClean="0"/>
              <a:t>19/1/2018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168166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3C2E835-2951-4F6E-AA31-593BDEFA65C8}" type="datetimeFigureOut">
              <a:rPr lang="el-GR" smtClean="0"/>
              <a:t>19/1/2018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7108D0-697C-41C4-BF6A-3B1557A940D2}" type="slidenum">
              <a:rPr lang="el-GR" smtClean="0"/>
              <a:t>‹#›</a:t>
            </a:fld>
            <a:endParaRPr lang="el-GR"/>
          </a:p>
        </p:txBody>
      </p:sp>
    </p:spTree>
    <p:extLst>
      <p:ext uri="{BB962C8B-B14F-4D97-AF65-F5344CB8AC3E}">
        <p14:creationId xmlns:p14="http://schemas.microsoft.com/office/powerpoint/2010/main" val="131146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2E835-2951-4F6E-AA31-593BDEFA65C8}" type="datetimeFigureOut">
              <a:rPr lang="el-GR" smtClean="0"/>
              <a:t>19/1/2018</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108D0-697C-41C4-BF6A-3B1557A940D2}" type="slidenum">
              <a:rPr lang="el-GR" smtClean="0"/>
              <a:t>‹#›</a:t>
            </a:fld>
            <a:endParaRPr lang="el-GR"/>
          </a:p>
        </p:txBody>
      </p:sp>
    </p:spTree>
    <p:extLst>
      <p:ext uri="{BB962C8B-B14F-4D97-AF65-F5344CB8AC3E}">
        <p14:creationId xmlns:p14="http://schemas.microsoft.com/office/powerpoint/2010/main" val="33231249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49797" y="116632"/>
            <a:ext cx="7772400" cy="1470025"/>
          </a:xfrm>
        </p:spPr>
        <p:txBody>
          <a:bodyPr>
            <a:normAutofit fontScale="90000"/>
          </a:bodyPr>
          <a:lstStyle/>
          <a:p>
            <a:r>
              <a:rPr lang="el-GR" sz="40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ΙΑΤΡΙΚΟ ΣΦΑΛΜΑ</a:t>
            </a:r>
            <a:r>
              <a:rPr lang="el-GR" sz="4000" dirty="0" smtClean="0">
                <a:latin typeface="Tahoma" panose="020B0604030504040204" pitchFamily="34" charset="0"/>
                <a:ea typeface="Tahoma" panose="020B0604030504040204" pitchFamily="34" charset="0"/>
                <a:cs typeface="Tahoma" panose="020B0604030504040204" pitchFamily="34" charset="0"/>
              </a:rPr>
              <a:t/>
            </a:r>
            <a:br>
              <a:rPr lang="el-GR" sz="4000" dirty="0" smtClean="0">
                <a:latin typeface="Tahoma" panose="020B0604030504040204" pitchFamily="34" charset="0"/>
                <a:ea typeface="Tahoma" panose="020B0604030504040204" pitchFamily="34" charset="0"/>
                <a:cs typeface="Tahoma" panose="020B0604030504040204" pitchFamily="34" charset="0"/>
              </a:rPr>
            </a:br>
            <a:r>
              <a:rPr lang="el-GR" sz="31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Σκέψεις για την δημιουργία του και προτάσεις για την αντιμετώπιση του </a:t>
            </a:r>
            <a:endParaRPr lang="el-GR" sz="31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p:cNvSpPr>
            <a:spLocks noGrp="1"/>
          </p:cNvSpPr>
          <p:nvPr>
            <p:ph type="subTitle" idx="1"/>
          </p:nvPr>
        </p:nvSpPr>
        <p:spPr>
          <a:xfrm>
            <a:off x="107504" y="4941168"/>
            <a:ext cx="5112569" cy="1752600"/>
          </a:xfrm>
        </p:spPr>
        <p:txBody>
          <a:bodyPr>
            <a:normAutofit lnSpcReduction="10000"/>
          </a:bodyPr>
          <a:lstStyle/>
          <a:p>
            <a:r>
              <a:rPr lang="el-GR" sz="1700" dirty="0" smtClean="0">
                <a:latin typeface="Tahoma" panose="020B0604030504040204" pitchFamily="34" charset="0"/>
                <a:ea typeface="Tahoma" panose="020B0604030504040204" pitchFamily="34" charset="0"/>
                <a:cs typeface="Tahoma" panose="020B0604030504040204" pitchFamily="34" charset="0"/>
              </a:rPr>
              <a:t>ΣΤΕΦΑΝΟΣ Α. ΝΤΟΥΚΑΚΗΣ</a:t>
            </a:r>
          </a:p>
          <a:p>
            <a:r>
              <a:rPr lang="el-GR" sz="1700" dirty="0" smtClean="0">
                <a:latin typeface="Tahoma" panose="020B0604030504040204" pitchFamily="34" charset="0"/>
                <a:ea typeface="Tahoma" panose="020B0604030504040204" pitchFamily="34" charset="0"/>
                <a:cs typeface="Tahoma" panose="020B0604030504040204" pitchFamily="34" charset="0"/>
              </a:rPr>
              <a:t>Παθολόγος</a:t>
            </a:r>
          </a:p>
          <a:p>
            <a:r>
              <a:rPr lang="el-GR" sz="1700" dirty="0" smtClean="0">
                <a:latin typeface="Tahoma" panose="020B0604030504040204" pitchFamily="34" charset="0"/>
                <a:ea typeface="Tahoma" panose="020B0604030504040204" pitchFamily="34" charset="0"/>
                <a:cs typeface="Tahoma" panose="020B0604030504040204" pitchFamily="34" charset="0"/>
              </a:rPr>
              <a:t>Επιμελητής </a:t>
            </a:r>
            <a:r>
              <a:rPr lang="en-US" sz="1700" dirty="0" smtClean="0">
                <a:latin typeface="Tahoma" panose="020B0604030504040204" pitchFamily="34" charset="0"/>
                <a:ea typeface="Tahoma" panose="020B0604030504040204" pitchFamily="34" charset="0"/>
                <a:cs typeface="Tahoma" panose="020B0604030504040204" pitchFamily="34" charset="0"/>
              </a:rPr>
              <a:t>A’</a:t>
            </a:r>
            <a:r>
              <a:rPr lang="el-GR" sz="1700" dirty="0" smtClean="0">
                <a:latin typeface="Tahoma" panose="020B0604030504040204" pitchFamily="34" charset="0"/>
                <a:ea typeface="Tahoma" panose="020B0604030504040204" pitchFamily="34" charset="0"/>
                <a:cs typeface="Tahoma" panose="020B0604030504040204" pitchFamily="34" charset="0"/>
              </a:rPr>
              <a:t> ΕΣΥ</a:t>
            </a:r>
          </a:p>
          <a:p>
            <a:r>
              <a:rPr lang="el-GR" sz="1700" dirty="0" smtClean="0">
                <a:latin typeface="Tahoma" panose="020B0604030504040204" pitchFamily="34" charset="0"/>
                <a:ea typeface="Tahoma" panose="020B0604030504040204" pitchFamily="34" charset="0"/>
                <a:cs typeface="Tahoma" panose="020B0604030504040204" pitchFamily="34" charset="0"/>
              </a:rPr>
              <a:t>Διδάκτωρ Ιατρικής Πανεπιστημίου Κρήτης</a:t>
            </a:r>
          </a:p>
          <a:p>
            <a:r>
              <a:rPr lang="el-GR" sz="1700" dirty="0" smtClean="0">
                <a:latin typeface="Tahoma" panose="020B0604030504040204" pitchFamily="34" charset="0"/>
                <a:ea typeface="Tahoma" panose="020B0604030504040204" pitchFamily="34" charset="0"/>
                <a:cs typeface="Tahoma" panose="020B0604030504040204" pitchFamily="34" charset="0"/>
              </a:rPr>
              <a:t>Μέλος Πειθαρχικού Συμβουλίου Ιατρικού Συλλόγου Χανίων</a:t>
            </a:r>
            <a:endParaRPr lang="en-US" sz="1700" dirty="0" smtClean="0">
              <a:latin typeface="Tahoma" panose="020B0604030504040204" pitchFamily="34" charset="0"/>
              <a:ea typeface="Tahoma" panose="020B0604030504040204" pitchFamily="34" charset="0"/>
              <a:cs typeface="Tahoma" panose="020B0604030504040204" pitchFamily="34" charset="0"/>
            </a:endParaRPr>
          </a:p>
          <a:p>
            <a:endParaRPr lang="el-GR" sz="1800" dirty="0">
              <a:latin typeface="Tahoma" panose="020B0604030504040204" pitchFamily="34" charset="0"/>
              <a:ea typeface="Tahoma" panose="020B0604030504040204" pitchFamily="34" charset="0"/>
              <a:cs typeface="Tahoma" panose="020B0604030504040204" pitchFamily="34" charset="0"/>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0455" y="1844824"/>
            <a:ext cx="4104456" cy="2720283"/>
          </a:xfrm>
          <a:prstGeom prst="rect">
            <a:avLst/>
          </a:prstGeom>
        </p:spPr>
      </p:pic>
    </p:spTree>
    <p:extLst>
      <p:ext uri="{BB962C8B-B14F-4D97-AF65-F5344CB8AC3E}">
        <p14:creationId xmlns:p14="http://schemas.microsoft.com/office/powerpoint/2010/main" val="3922257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Η ΕΥΡΕΙΑ ΕΝΝΟΙΑ ΤΩΝ ΙΑΤΡΙΚΩΝ ΣΦΑΛΜΑΤΩΝ</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txBox="1">
            <a:spLocks/>
          </p:cNvSpPr>
          <p:nvPr/>
        </p:nvSpPr>
        <p:spPr>
          <a:xfrm>
            <a:off x="461459" y="1268760"/>
            <a:ext cx="8229600" cy="5280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sz="2400" dirty="0" smtClean="0"/>
              <a:t>	</a:t>
            </a:r>
            <a:r>
              <a:rPr lang="el-GR" sz="2400" b="1" dirty="0" smtClean="0">
                <a:latin typeface="Tahoma" panose="020B0604030504040204" pitchFamily="34" charset="0"/>
                <a:ea typeface="Tahoma" panose="020B0604030504040204" pitchFamily="34" charset="0"/>
                <a:cs typeface="Tahoma" panose="020B0604030504040204" pitchFamily="34" charset="0"/>
              </a:rPr>
              <a:t>Η ευρεία έννοια των ιατρικών σφαλμάτων είναι: </a:t>
            </a:r>
          </a:p>
          <a:p>
            <a:pPr algn="just"/>
            <a:endParaRPr lang="el-GR" sz="2400" b="1" dirty="0">
              <a:latin typeface="Tahoma" panose="020B0604030504040204" pitchFamily="34" charset="0"/>
              <a:ea typeface="Tahoma" panose="020B0604030504040204" pitchFamily="34" charset="0"/>
              <a:cs typeface="Tahoma" panose="020B0604030504040204" pitchFamily="34" charset="0"/>
            </a:endParaRP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υπερπροσφορά</a:t>
            </a:r>
          </a:p>
          <a:p>
            <a:pPr algn="just"/>
            <a:endParaRPr lang="el-GR" sz="2400" b="1" dirty="0">
              <a:latin typeface="Tahoma" panose="020B0604030504040204" pitchFamily="34" charset="0"/>
              <a:ea typeface="Tahoma" panose="020B0604030504040204" pitchFamily="34" charset="0"/>
              <a:cs typeface="Tahoma" panose="020B0604030504040204" pitchFamily="34" charset="0"/>
            </a:endParaRP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υποπροσφορά</a:t>
            </a:r>
          </a:p>
          <a:p>
            <a:pPr algn="just"/>
            <a:endParaRPr lang="el-GR" sz="2400" b="1" dirty="0">
              <a:latin typeface="Tahoma" panose="020B0604030504040204" pitchFamily="34" charset="0"/>
              <a:ea typeface="Tahoma" panose="020B0604030504040204" pitchFamily="34" charset="0"/>
              <a:cs typeface="Tahoma" panose="020B0604030504040204" pitchFamily="34" charset="0"/>
            </a:endParaRP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λανθασμένη προσφορά</a:t>
            </a:r>
            <a:endParaRPr lang="el-GR" sz="2400" b="1" dirty="0">
              <a:latin typeface="Tahoma" panose="020B0604030504040204" pitchFamily="34" charset="0"/>
              <a:ea typeface="Tahoma" panose="020B0604030504040204" pitchFamily="34" charset="0"/>
              <a:cs typeface="Tahoma" panose="020B0604030504040204" pitchFamily="34" charset="0"/>
            </a:endParaRP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p:txBody>
      </p:sp>
      <p:pic>
        <p:nvPicPr>
          <p:cNvPr id="2060" name="Picture 12" descr="Αποτέλεσμα εικόνας για ασθενης σκιτσ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908772"/>
            <a:ext cx="3974586" cy="257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42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381403" y="404664"/>
            <a:ext cx="8229600" cy="5688632"/>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sz="2400" dirty="0" smtClean="0"/>
              <a:t>	</a:t>
            </a:r>
          </a:p>
          <a:p>
            <a:pPr algn="just"/>
            <a:endParaRPr lang="el-GR" sz="2400" dirty="0"/>
          </a:p>
          <a:p>
            <a:pPr algn="just">
              <a:lnSpc>
                <a:spcPct val="170000"/>
              </a:lnSpc>
            </a:pPr>
            <a:r>
              <a:rPr lang="el-GR" sz="4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Υπερπροσφορά</a:t>
            </a:r>
            <a:r>
              <a:rPr lang="el-GR" sz="4200" b="1" dirty="0" smtClean="0">
                <a:latin typeface="Tahoma" panose="020B0604030504040204" pitchFamily="34" charset="0"/>
                <a:ea typeface="Tahoma" panose="020B0604030504040204" pitchFamily="34" charset="0"/>
                <a:cs typeface="Tahoma" panose="020B0604030504040204" pitchFamily="34" charset="0"/>
              </a:rPr>
              <a:t>: είναι πχ η χορήγηση αντιβιοτικών σε ιώσεις</a:t>
            </a:r>
          </a:p>
          <a:p>
            <a:pPr marL="0" indent="0" algn="just">
              <a:lnSpc>
                <a:spcPct val="170000"/>
              </a:lnSpc>
              <a:buNone/>
            </a:pPr>
            <a:endParaRPr lang="el-GR" sz="4200" b="1" dirty="0">
              <a:latin typeface="Tahoma" panose="020B0604030504040204" pitchFamily="34" charset="0"/>
              <a:ea typeface="Tahoma" panose="020B0604030504040204" pitchFamily="34" charset="0"/>
              <a:cs typeface="Tahoma" panose="020B0604030504040204" pitchFamily="34" charset="0"/>
            </a:endParaRPr>
          </a:p>
          <a:p>
            <a:pPr algn="just">
              <a:lnSpc>
                <a:spcPct val="170000"/>
              </a:lnSpc>
            </a:pPr>
            <a:r>
              <a:rPr lang="el-GR" sz="4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Υποπροσφορά</a:t>
            </a:r>
            <a:r>
              <a:rPr lang="el-GR" sz="4200" b="1" dirty="0" smtClean="0">
                <a:latin typeface="Tahoma" panose="020B0604030504040204" pitchFamily="34" charset="0"/>
                <a:ea typeface="Tahoma" panose="020B0604030504040204" pitchFamily="34" charset="0"/>
                <a:cs typeface="Tahoma" panose="020B0604030504040204" pitchFamily="34" charset="0"/>
              </a:rPr>
              <a:t>: είναι πχ η παράλειψη των προβλεπόμενων εμβολίων σε ευπαθείς ομάδες ή η παράλειψη ρύθμισης της αρτηριακής πίεσης που οδηγεί κάποια στιγμή τον ασθενή σε εγκεφαλικό επεισόδιο</a:t>
            </a:r>
          </a:p>
          <a:p>
            <a:pPr marL="0" indent="0" algn="just">
              <a:lnSpc>
                <a:spcPct val="170000"/>
              </a:lnSpc>
              <a:buNone/>
            </a:pPr>
            <a:endParaRPr lang="el-GR" sz="4200" b="1" dirty="0">
              <a:latin typeface="Tahoma" panose="020B0604030504040204" pitchFamily="34" charset="0"/>
              <a:ea typeface="Tahoma" panose="020B0604030504040204" pitchFamily="34" charset="0"/>
              <a:cs typeface="Tahoma" panose="020B0604030504040204" pitchFamily="34" charset="0"/>
            </a:endParaRPr>
          </a:p>
          <a:p>
            <a:pPr algn="just">
              <a:lnSpc>
                <a:spcPct val="170000"/>
              </a:lnSpc>
            </a:pPr>
            <a:r>
              <a:rPr lang="el-GR" sz="4200" b="1" dirty="0">
                <a:solidFill>
                  <a:srgbClr val="FFFF00"/>
                </a:solidFill>
                <a:latin typeface="Tahoma" panose="020B0604030504040204" pitchFamily="34" charset="0"/>
                <a:ea typeface="Tahoma" panose="020B0604030504040204" pitchFamily="34" charset="0"/>
                <a:cs typeface="Tahoma" panose="020B0604030504040204" pitchFamily="34" charset="0"/>
              </a:rPr>
              <a:t>Λ</a:t>
            </a:r>
            <a:r>
              <a:rPr lang="el-GR" sz="4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ανθασμένη προσφορά</a:t>
            </a:r>
            <a:r>
              <a:rPr lang="el-GR" sz="4200" b="1" dirty="0" smtClean="0">
                <a:latin typeface="Tahoma" panose="020B0604030504040204" pitchFamily="34" charset="0"/>
                <a:ea typeface="Tahoma" panose="020B0604030504040204" pitchFamily="34" charset="0"/>
                <a:cs typeface="Tahoma" panose="020B0604030504040204" pitchFamily="34" charset="0"/>
              </a:rPr>
              <a:t>: είναι πχ να δοθεί πενικιλίνη σε ένα  ασθενή που δεν είναι γνωστό αν είναι αλλεργικός γιατί δεν ερωτήθηκε γι αυτό</a:t>
            </a:r>
            <a:endParaRPr lang="el-GR" sz="4200" b="1" dirty="0">
              <a:latin typeface="Tahoma" panose="020B0604030504040204" pitchFamily="34" charset="0"/>
              <a:ea typeface="Tahoma" panose="020B0604030504040204" pitchFamily="34" charset="0"/>
              <a:cs typeface="Tahoma" panose="020B0604030504040204" pitchFamily="34" charset="0"/>
            </a:endParaRP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7633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ΠΟΙΟ Ε</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INAI </a:t>
            </a:r>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ΤΟ ΟΥΣΙΑΣΤΙΚΟ ΠΡΟΒΛΗΜΑ</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txBox="1">
            <a:spLocks/>
          </p:cNvSpPr>
          <p:nvPr/>
        </p:nvSpPr>
        <p:spPr>
          <a:xfrm>
            <a:off x="461459" y="1268760"/>
            <a:ext cx="8229600" cy="5280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Ορθογώνιο 3"/>
          <p:cNvSpPr/>
          <p:nvPr/>
        </p:nvSpPr>
        <p:spPr>
          <a:xfrm>
            <a:off x="461459" y="1700808"/>
            <a:ext cx="8229600" cy="4154984"/>
          </a:xfrm>
          <a:prstGeom prst="rect">
            <a:avLst/>
          </a:prstGeom>
        </p:spPr>
        <p:txBody>
          <a:bodyPr wrap="square">
            <a:spAutoFit/>
          </a:bodyPr>
          <a:lstStyle/>
          <a:p>
            <a:pPr marL="342900" indent="-342900" algn="just">
              <a:buFont typeface="Arial" panose="020B0604020202020204" pitchFamily="34" charset="0"/>
              <a:buChar char="•"/>
            </a:pPr>
            <a:r>
              <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rPr>
              <a:t>Το πρόβλημα που ενδιαφέρει την κοινωνία είναι να περιοριστούν και ει δυνατόν να μη γίνονται λάθη. </a:t>
            </a:r>
            <a:endParaRPr lang="el-G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Αυτό </a:t>
            </a:r>
            <a:r>
              <a:rPr lang="el-GR" sz="2400" b="1" dirty="0">
                <a:solidFill>
                  <a:srgbClr val="FFFF00"/>
                </a:solidFill>
                <a:latin typeface="Tahoma" panose="020B0604030504040204" pitchFamily="34" charset="0"/>
                <a:ea typeface="Tahoma" panose="020B0604030504040204" pitchFamily="34" charset="0"/>
                <a:cs typeface="Tahoma" panose="020B0604030504040204" pitchFamily="34" charset="0"/>
              </a:rPr>
              <a:t>απαιτεί να αναλύονται τα λάθη προκειμένου να αποκαλυφθεί  ο μηχανισμός σχηματισμού των , ώστε να αποφευχθούν τα ίδια λάθη μελλοντικά. </a:t>
            </a:r>
            <a:endPar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just"/>
            <a:endPar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l-GR" sz="2400" b="1" dirty="0" smtClean="0">
                <a:latin typeface="Tahoma" panose="020B0604030504040204" pitchFamily="34" charset="0"/>
                <a:ea typeface="Tahoma" panose="020B0604030504040204" pitchFamily="34" charset="0"/>
                <a:cs typeface="Tahoma" panose="020B0604030504040204" pitchFamily="34" charset="0"/>
              </a:rPr>
              <a:t>Η </a:t>
            </a:r>
            <a:r>
              <a:rPr lang="el-GR" sz="2400" b="1" dirty="0">
                <a:latin typeface="Tahoma" panose="020B0604030504040204" pitchFamily="34" charset="0"/>
                <a:ea typeface="Tahoma" panose="020B0604030504040204" pitchFamily="34" charset="0"/>
                <a:cs typeface="Tahoma" panose="020B0604030504040204" pitchFamily="34" charset="0"/>
              </a:rPr>
              <a:t>τιμωρία των υγειονομικών που εμπλέκονται έχει ένα ηθικό </a:t>
            </a:r>
            <a:r>
              <a:rPr lang="el-GR" sz="2400" b="1" dirty="0" smtClean="0">
                <a:latin typeface="Tahoma" panose="020B0604030504040204" pitchFamily="34" charset="0"/>
                <a:ea typeface="Tahoma" panose="020B0604030504040204" pitchFamily="34" charset="0"/>
                <a:cs typeface="Tahoma" panose="020B0604030504040204" pitchFamily="34" charset="0"/>
              </a:rPr>
              <a:t>και οικονομικό ενδιαφέρον </a:t>
            </a:r>
            <a:r>
              <a:rPr lang="el-GR" sz="2400" b="1" dirty="0">
                <a:latin typeface="Tahoma" panose="020B0604030504040204" pitchFamily="34" charset="0"/>
                <a:ea typeface="Tahoma" panose="020B0604030504040204" pitchFamily="34" charset="0"/>
                <a:cs typeface="Tahoma" panose="020B0604030504040204" pitchFamily="34" charset="0"/>
              </a:rPr>
              <a:t>για τους παθόντες. </a:t>
            </a:r>
          </a:p>
        </p:txBody>
      </p:sp>
    </p:spTree>
    <p:extLst>
      <p:ext uri="{BB962C8B-B14F-4D97-AF65-F5344CB8AC3E}">
        <p14:creationId xmlns:p14="http://schemas.microsoft.com/office/powerpoint/2010/main" val="308769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461459" y="476672"/>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ΠΑΛΑΙΟΣ ΤΡΟΠΟΣ ΠΡΟΣΕΓΓΙΣΗΣ ΕΝΟΣ ΛΑΘΟΥΣ</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txBox="1">
            <a:spLocks/>
          </p:cNvSpPr>
          <p:nvPr/>
        </p:nvSpPr>
        <p:spPr>
          <a:xfrm>
            <a:off x="461459" y="1268760"/>
            <a:ext cx="8229600" cy="5280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Ορθογώνιο 3"/>
          <p:cNvSpPr/>
          <p:nvPr/>
        </p:nvSpPr>
        <p:spPr>
          <a:xfrm>
            <a:off x="461459" y="1988840"/>
            <a:ext cx="8229600" cy="341632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400" b="1" dirty="0" smtClean="0">
                <a:latin typeface="Tahoma" panose="020B0604030504040204" pitchFamily="34" charset="0"/>
                <a:ea typeface="Tahoma" panose="020B0604030504040204" pitchFamily="34" charset="0"/>
                <a:cs typeface="Tahoma" panose="020B0604030504040204" pitchFamily="34" charset="0"/>
              </a:rPr>
              <a:t>Ο </a:t>
            </a:r>
            <a:r>
              <a:rPr lang="el-GR" sz="2400" b="1" dirty="0">
                <a:latin typeface="Tahoma" panose="020B0604030504040204" pitchFamily="34" charset="0"/>
                <a:ea typeface="Tahoma" panose="020B0604030504040204" pitchFamily="34" charset="0"/>
                <a:cs typeface="Tahoma" panose="020B0604030504040204" pitchFamily="34" charset="0"/>
              </a:rPr>
              <a:t>παλαιός τρόπος προσέγγισης ενός λάθους συνίστατο στην προσπάθεια να βρεθεί ποιος έφταιξε , προκειμένου να τιμωρηθεί. </a:t>
            </a:r>
            <a:endParaRPr lang="el-GR" sz="2400" b="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Arial" panose="020B0604020202020204" pitchFamily="34" charset="0"/>
              <a:buChar char="•"/>
            </a:pPr>
            <a:endParaRPr lang="el-GR" sz="2400" b="1"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Arial" panose="020B0604020202020204" pitchFamily="34" charset="0"/>
              <a:buChar char="•"/>
            </a:pPr>
            <a:r>
              <a:rPr lang="el-GR" sz="2400" b="1" dirty="0" smtClean="0">
                <a:latin typeface="Tahoma" panose="020B0604030504040204" pitchFamily="34" charset="0"/>
                <a:ea typeface="Tahoma" panose="020B0604030504040204" pitchFamily="34" charset="0"/>
                <a:cs typeface="Tahoma" panose="020B0604030504040204" pitchFamily="34" charset="0"/>
              </a:rPr>
              <a:t>Αυτή η κλασική προσέγγιση λέει ότι </a:t>
            </a:r>
            <a:r>
              <a:rPr lang="el-G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για το λάθος φταίει ο εκάστοτε ιατρός. </a:t>
            </a:r>
            <a:endPar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Αποτέλεσμα εικόνας για πουαρο σκιτσ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825482"/>
            <a:ext cx="2952327" cy="179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6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670113" y="476672"/>
            <a:ext cx="8064896" cy="5262979"/>
          </a:xfrm>
          <a:prstGeom prst="rect">
            <a:avLst/>
          </a:prstGeom>
        </p:spPr>
        <p:txBody>
          <a:bodyPr wrap="square">
            <a:spAutoFit/>
          </a:bodyPr>
          <a:lstStyle/>
          <a:p>
            <a:pPr algn="just"/>
            <a:r>
              <a:rPr lang="el-G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Τα αδύνατα σημεία της κλασικής προσέγγισης  είναι ότι οδηγούν σε</a:t>
            </a:r>
            <a:r>
              <a:rPr lang="el-GR" sz="2400" b="1" dirty="0" smtClean="0">
                <a:latin typeface="Tahoma" panose="020B0604030504040204" pitchFamily="34" charset="0"/>
                <a:ea typeface="Tahoma" panose="020B0604030504040204" pitchFamily="34" charset="0"/>
                <a:cs typeface="Tahoma" panose="020B0604030504040204" pitchFamily="34" charset="0"/>
              </a:rPr>
              <a:t>:</a:t>
            </a: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Περιττές προφυλάξεις</a:t>
            </a:r>
            <a:r>
              <a:rPr lang="el-GR" sz="2400" dirty="0" smtClean="0">
                <a:latin typeface="Tahoma" panose="020B0604030504040204" pitchFamily="34" charset="0"/>
                <a:ea typeface="Tahoma" panose="020B0604030504040204" pitchFamily="34" charset="0"/>
                <a:cs typeface="Tahoma" panose="020B0604030504040204" pitchFamily="34" charset="0"/>
              </a:rPr>
              <a:t>, καθυστερήσεις καθώς και μη ανάληψη επικίνδυνων περιστατικών. Οι ιατροί κάνουν </a:t>
            </a:r>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«αμυντική ιατρική» </a:t>
            </a:r>
            <a:r>
              <a:rPr lang="el-GR" sz="2400" dirty="0" smtClean="0">
                <a:latin typeface="Tahoma" panose="020B0604030504040204" pitchFamily="34" charset="0"/>
                <a:ea typeface="Tahoma" panose="020B0604030504040204" pitchFamily="34" charset="0"/>
                <a:cs typeface="Tahoma" panose="020B0604030504040204" pitchFamily="34" charset="0"/>
              </a:rPr>
              <a:t>με περιττές εξετάσεις, προφυλάξεις και λειτουργούν συλλέγοντας αδιαμφισβήτητα τεκμήρια που θα τους προφυλάξουν από μια κακή έκβαση του περιστατικού.</a:t>
            </a:r>
          </a:p>
          <a:p>
            <a:pPr marL="342900" indent="-342900" algn="just">
              <a:buFont typeface="Arial" panose="020B0604020202020204" pitchFamily="34" charset="0"/>
              <a:buChar char="•"/>
            </a:pPr>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Μη αναφορά και απόκρυψη </a:t>
            </a:r>
            <a:r>
              <a:rPr lang="el-GR" sz="2400" dirty="0" smtClean="0">
                <a:latin typeface="Tahoma" panose="020B0604030504040204" pitchFamily="34" charset="0"/>
                <a:ea typeface="Tahoma" panose="020B0604030504040204" pitchFamily="34" charset="0"/>
                <a:cs typeface="Tahoma" panose="020B0604030504040204" pitchFamily="34" charset="0"/>
              </a:rPr>
              <a:t>λαθών που αναγκαστικά οδηγεί στο να μην μπορούν να αναλυθούν.</a:t>
            </a:r>
          </a:p>
          <a:p>
            <a:pPr marL="342900" indent="-342900" algn="just">
              <a:buFont typeface="Arial" panose="020B0604020202020204" pitchFamily="34" charset="0"/>
              <a:buChar char="•"/>
            </a:pPr>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Αύξηση του κόστους </a:t>
            </a:r>
            <a:r>
              <a:rPr lang="el-GR" sz="2400" dirty="0" smtClean="0">
                <a:latin typeface="Tahoma" panose="020B0604030504040204" pitchFamily="34" charset="0"/>
                <a:ea typeface="Tahoma" panose="020B0604030504040204" pitchFamily="34" charset="0"/>
                <a:cs typeface="Tahoma" panose="020B0604030504040204" pitchFamily="34" charset="0"/>
              </a:rPr>
              <a:t>των ιατρικών υπηρεσιών που οφείλεται τόσο στις καθυστερήσεις και στις περιττές εξετάσεις όσο και στην αύξηση των ασφαλίστρων.</a:t>
            </a:r>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545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457200" y="175723"/>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ΝΕΟΣ ΤΡΟΠΟΣ ΠΡΟΣΕΓΓΙΣΗΣ ΕΝΟΣ ΛΑΘΟΥΣ</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txBox="1">
            <a:spLocks/>
          </p:cNvSpPr>
          <p:nvPr/>
        </p:nvSpPr>
        <p:spPr>
          <a:xfrm>
            <a:off x="461459" y="1268760"/>
            <a:ext cx="8229600" cy="5280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Ορθογώνιο 3"/>
          <p:cNvSpPr/>
          <p:nvPr/>
        </p:nvSpPr>
        <p:spPr>
          <a:xfrm>
            <a:off x="461459" y="1348052"/>
            <a:ext cx="8229600" cy="4154984"/>
          </a:xfrm>
          <a:prstGeom prst="rect">
            <a:avLst/>
          </a:prstGeom>
        </p:spPr>
        <p:txBody>
          <a:bodyPr wrap="square">
            <a:spAutoFit/>
          </a:bodyPr>
          <a:lstStyle/>
          <a:p>
            <a:pPr marL="342900" indent="-342900" algn="just">
              <a:buFont typeface="Arial" panose="020B0604020202020204" pitchFamily="34" charset="0"/>
              <a:buChar char="•"/>
            </a:pPr>
            <a:r>
              <a:rPr lang="el-GR" sz="24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Ο </a:t>
            </a:r>
            <a:r>
              <a:rPr lang="el-GR" sz="2400" b="1" dirty="0">
                <a:solidFill>
                  <a:srgbClr val="92D050"/>
                </a:solidFill>
                <a:latin typeface="Tahoma" panose="020B0604030504040204" pitchFamily="34" charset="0"/>
                <a:ea typeface="Tahoma" panose="020B0604030504040204" pitchFamily="34" charset="0"/>
                <a:cs typeface="Tahoma" panose="020B0604030504040204" pitchFamily="34" charset="0"/>
              </a:rPr>
              <a:t>νέος τρόπος προσέγγισης , που έχει σαν κύριο στόχο την αποφυγή ή την έγκαιρη επανόρθωση ενός λάθους, αποσκοπεί στο να βρει τα αίτια του λάθους ώστε να μην ξανασυμβεί.  </a:t>
            </a:r>
            <a:endParaRPr lang="el-GR" sz="2400" b="1" dirty="0" smtClean="0">
              <a:solidFill>
                <a:srgbClr val="92D050"/>
              </a:solidFill>
              <a:latin typeface="Tahoma" panose="020B0604030504040204" pitchFamily="34" charset="0"/>
              <a:ea typeface="Tahoma" panose="020B0604030504040204" pitchFamily="34" charset="0"/>
              <a:cs typeface="Tahoma" panose="020B0604030504040204" pitchFamily="34" charset="0"/>
            </a:endParaRP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l-GR" sz="2400" b="1" dirty="0" smtClean="0">
                <a:latin typeface="Tahoma" panose="020B0604030504040204" pitchFamily="34" charset="0"/>
                <a:ea typeface="Tahoma" panose="020B0604030504040204" pitchFamily="34" charset="0"/>
                <a:cs typeface="Tahoma" panose="020B0604030504040204" pitchFamily="34" charset="0"/>
              </a:rPr>
              <a:t>Κατά </a:t>
            </a:r>
            <a:r>
              <a:rPr lang="el-GR" sz="2400" b="1" dirty="0">
                <a:latin typeface="Tahoma" panose="020B0604030504040204" pitchFamily="34" charset="0"/>
                <a:ea typeface="Tahoma" panose="020B0604030504040204" pitchFamily="34" charset="0"/>
                <a:cs typeface="Tahoma" panose="020B0604030504040204" pitchFamily="34" charset="0"/>
              </a:rPr>
              <a:t>κανόνα εμπλέκονται περισσότεροι από ένας </a:t>
            </a:r>
            <a:r>
              <a:rPr lang="el-GR" sz="2400" b="1" dirty="0" smtClean="0">
                <a:latin typeface="Tahoma" panose="020B0604030504040204" pitchFamily="34" charset="0"/>
                <a:ea typeface="Tahoma" panose="020B0604030504040204" pitchFamily="34" charset="0"/>
                <a:cs typeface="Tahoma" panose="020B0604030504040204" pitchFamily="34" charset="0"/>
              </a:rPr>
              <a:t>άνθρωπος, </a:t>
            </a:r>
            <a:r>
              <a:rPr lang="el-GR" sz="2400" b="1" dirty="0">
                <a:latin typeface="Tahoma" panose="020B0604030504040204" pitchFamily="34" charset="0"/>
                <a:ea typeface="Tahoma" panose="020B0604030504040204" pitchFamily="34" charset="0"/>
                <a:cs typeface="Tahoma" panose="020B0604030504040204" pitchFamily="34" charset="0"/>
              </a:rPr>
              <a:t>με διαφορετικά μερίδια ευθύνης. </a:t>
            </a:r>
            <a:endParaRPr lang="el-GR" sz="2400" b="1" dirty="0" smtClean="0">
              <a:latin typeface="Tahoma" panose="020B0604030504040204" pitchFamily="34" charset="0"/>
              <a:ea typeface="Tahoma" panose="020B0604030504040204" pitchFamily="34" charset="0"/>
              <a:cs typeface="Tahoma" panose="020B0604030504040204" pitchFamily="34" charset="0"/>
            </a:endParaRPr>
          </a:p>
          <a:p>
            <a:pPr algn="just"/>
            <a:endParaRPr lang="el-GR" sz="2400" b="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l-GR" sz="2400" b="1" dirty="0" smtClean="0">
                <a:latin typeface="Tahoma" panose="020B0604030504040204" pitchFamily="34" charset="0"/>
                <a:ea typeface="Tahoma" panose="020B0604030504040204" pitchFamily="34" charset="0"/>
                <a:cs typeface="Tahoma" panose="020B0604030504040204" pitchFamily="34" charset="0"/>
              </a:rPr>
              <a:t>Πρέπει </a:t>
            </a:r>
            <a:r>
              <a:rPr lang="el-GR" sz="2400" b="1" dirty="0">
                <a:latin typeface="Tahoma" panose="020B0604030504040204" pitchFamily="34" charset="0"/>
                <a:ea typeface="Tahoma" panose="020B0604030504040204" pitchFamily="34" charset="0"/>
                <a:cs typeface="Tahoma" panose="020B0604030504040204" pitchFamily="34" charset="0"/>
              </a:rPr>
              <a:t>λοιπόν να το εξετάσει κανείς </a:t>
            </a:r>
            <a:r>
              <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rPr>
              <a:t>σαν πρόβλημα του συστήματος </a:t>
            </a:r>
            <a:r>
              <a:rPr lang="el-GR" sz="2400" b="1" dirty="0">
                <a:latin typeface="Tahoma" panose="020B0604030504040204" pitchFamily="34" charset="0"/>
                <a:ea typeface="Tahoma" panose="020B0604030504040204" pitchFamily="34" charset="0"/>
                <a:cs typeface="Tahoma" panose="020B0604030504040204" pitchFamily="34" charset="0"/>
              </a:rPr>
              <a:t>που απέτυχε να προσφέρει τη βοήθεια που στόχευε.  </a:t>
            </a:r>
          </a:p>
        </p:txBody>
      </p:sp>
      <p:pic>
        <p:nvPicPr>
          <p:cNvPr id="3074" name="Picture 2" descr="Ανατομία, Των Οστών, Οστά, Ελέγξτε, Ο Γιατρός, Εξετάσε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353" y="5110839"/>
            <a:ext cx="2422127" cy="16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56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404664"/>
            <a:ext cx="8064896" cy="4893647"/>
          </a:xfrm>
          <a:prstGeom prst="rect">
            <a:avLst/>
          </a:prstGeom>
        </p:spPr>
        <p:txBody>
          <a:bodyPr wrap="square">
            <a:spAutoFit/>
          </a:bodyPr>
          <a:lstStyle/>
          <a:p>
            <a:pPr algn="just"/>
            <a:r>
              <a:rPr lang="el-GR" sz="2400" dirty="0">
                <a:latin typeface="Tahoma" panose="020B0604030504040204" pitchFamily="34" charset="0"/>
                <a:ea typeface="Tahoma" panose="020B0604030504040204" pitchFamily="34" charset="0"/>
                <a:cs typeface="Tahoma" panose="020B0604030504040204" pitchFamily="34" charset="0"/>
              </a:rPr>
              <a:t>Αν για παράδειγμα κάποιος χειρουργημένος ασθενής πάθει σηψαιμία και τελικά πεθάνει η προσέγγιση αυτή δεν στρέφεται  εναντίον του χειρουργού προκειμένου να τον τιμωρήσει , αλλά προσπαθεί να καταλάβει τι ήταν αυτό που πήγε στραβά. </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Το </a:t>
            </a:r>
            <a:r>
              <a:rPr lang="el-GR" sz="2400" dirty="0">
                <a:latin typeface="Tahoma" panose="020B0604030504040204" pitchFamily="34" charset="0"/>
                <a:ea typeface="Tahoma" panose="020B0604030504040204" pitchFamily="34" charset="0"/>
                <a:cs typeface="Tahoma" panose="020B0604030504040204" pitchFamily="34" charset="0"/>
              </a:rPr>
              <a:t>τμήμα αποστείρωσης των εργαλείων που χρησιμοποιήθηκαν δουλεύει σωστά; Οι κλίβανοι δουλεύουν σύμφωνα με τις προδιαγραφές; Τα ράμματα είναι αποστειρωμένα; Οι αδελφές χειρίζονται σωστά τους καθετήρες; Τα μικρόβια που ενδημούν στο νοσοκομείο παρακολουθούνται  από την ειδική επιτροπή προκειμένου να εξαλειφθούν ανθεκτικά στελέχη; Οι βοηθοί χειρουργοί και η </a:t>
            </a:r>
            <a:r>
              <a:rPr lang="el-GR" sz="2400" dirty="0" err="1">
                <a:latin typeface="Tahoma" panose="020B0604030504040204" pitchFamily="34" charset="0"/>
                <a:ea typeface="Tahoma" panose="020B0604030504040204" pitchFamily="34" charset="0"/>
                <a:cs typeface="Tahoma" panose="020B0604030504040204" pitchFamily="34" charset="0"/>
              </a:rPr>
              <a:t>εργαλιοδότρια</a:t>
            </a:r>
            <a:r>
              <a:rPr lang="el-GR" sz="2400" dirty="0">
                <a:latin typeface="Tahoma" panose="020B0604030504040204" pitchFamily="34" charset="0"/>
                <a:ea typeface="Tahoma" panose="020B0604030504040204" pitchFamily="34" charset="0"/>
                <a:cs typeface="Tahoma" panose="020B0604030504040204" pitchFamily="34" charset="0"/>
              </a:rPr>
              <a:t> απολυμαίνουν σωστά τα χέρια τους;</a:t>
            </a:r>
          </a:p>
        </p:txBody>
      </p:sp>
      <p:pic>
        <p:nvPicPr>
          <p:cNvPr id="4098" name="Picture 2" descr="Χειρουργική, Εργαλεία, Νυστέρι, Ψαλίδι, Λαβίδ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298311"/>
            <a:ext cx="2520280" cy="140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36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ΑΡΧΕΣ ΣΥΣΤΗΜΑΤΩΝ ΥΨΗΛΗΣ ΑΣΦΑΛΕΙΑΣ</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txBox="1">
            <a:spLocks/>
          </p:cNvSpPr>
          <p:nvPr/>
        </p:nvSpPr>
        <p:spPr>
          <a:xfrm>
            <a:off x="461459" y="1268760"/>
            <a:ext cx="8229600" cy="5280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p:txBody>
      </p:sp>
      <p:sp>
        <p:nvSpPr>
          <p:cNvPr id="4" name="Ορθογώνιο 3"/>
          <p:cNvSpPr/>
          <p:nvPr/>
        </p:nvSpPr>
        <p:spPr>
          <a:xfrm>
            <a:off x="461459" y="1305342"/>
            <a:ext cx="8229600" cy="5632311"/>
          </a:xfrm>
          <a:prstGeom prst="rect">
            <a:avLst/>
          </a:prstGeom>
        </p:spPr>
        <p:txBody>
          <a:bodyPr wrap="square">
            <a:spAutoFit/>
          </a:bodyPr>
          <a:lstStyle/>
          <a:p>
            <a:pPr algn="just"/>
            <a:r>
              <a:rPr lang="el-GR"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Η </a:t>
            </a:r>
            <a:r>
              <a:rPr lang="el-GR" sz="2400" b="1" dirty="0">
                <a:solidFill>
                  <a:srgbClr val="FFC000"/>
                </a:solidFill>
                <a:latin typeface="Tahoma" panose="020B0604030504040204" pitchFamily="34" charset="0"/>
                <a:ea typeface="Tahoma" panose="020B0604030504040204" pitchFamily="34" charset="0"/>
                <a:cs typeface="Tahoma" panose="020B0604030504040204" pitchFamily="34" charset="0"/>
              </a:rPr>
              <a:t>προσέγγιση </a:t>
            </a:r>
            <a:r>
              <a:rPr lang="el-GR" sz="2400" b="1" dirty="0" smtClean="0">
                <a:solidFill>
                  <a:srgbClr val="FFC000"/>
                </a:solidFill>
                <a:latin typeface="Tahoma" panose="020B0604030504040204" pitchFamily="34" charset="0"/>
                <a:ea typeface="Tahoma" panose="020B0604030504040204" pitchFamily="34" charset="0"/>
                <a:cs typeface="Tahoma" panose="020B0604030504040204" pitchFamily="34" charset="0"/>
              </a:rPr>
              <a:t>του σφάλματος </a:t>
            </a:r>
            <a:r>
              <a:rPr lang="el-GR" sz="2400" b="1" dirty="0">
                <a:solidFill>
                  <a:srgbClr val="FFC000"/>
                </a:solidFill>
                <a:latin typeface="Tahoma" panose="020B0604030504040204" pitchFamily="34" charset="0"/>
                <a:ea typeface="Tahoma" panose="020B0604030504040204" pitchFamily="34" charset="0"/>
                <a:cs typeface="Tahoma" panose="020B0604030504040204" pitchFamily="34" charset="0"/>
              </a:rPr>
              <a:t>σαν λάθους ενός συστήματος είναι η μέθοδος  ανάλυσης που χρησιμοποιούν όλα τα συστήματα υψηλής ασφάλειας</a:t>
            </a:r>
            <a:r>
              <a:rPr lang="el-GR" sz="2400" dirty="0">
                <a:latin typeface="Tahoma" panose="020B0604030504040204" pitchFamily="34" charset="0"/>
                <a:ea typeface="Tahoma" panose="020B0604030504040204" pitchFamily="34" charset="0"/>
                <a:cs typeface="Tahoma" panose="020B0604030504040204" pitchFamily="34" charset="0"/>
              </a:rPr>
              <a:t>, όπως τα αεροπλάνα, το σύστημα αεροναυτιλίας στους πύργους ελέγχου,  οι πυρηνικοί αντιδραστήρες, η διαστημική τεχνολογία, η αυτοκινητοβιομηχανία. Δεν είναι τυχαίο που  ο επιβάτης ενός αεροπλάνου δεν γνωρίζει καν τον συγκεκριμένο πιλότο, αλλά εμπιστεύεται την αεροπορική εταιρεία που οφείλει να έχει μεριμνήσει ώστε να είναι επαρκής τόσο ο πιλότος  όσο και το αεροπλάνο. </a:t>
            </a:r>
            <a:r>
              <a:rPr lang="el-GR" sz="2400" b="1" dirty="0">
                <a:solidFill>
                  <a:srgbClr val="92D050"/>
                </a:solidFill>
                <a:latin typeface="Tahoma" panose="020B0604030504040204" pitchFamily="34" charset="0"/>
                <a:ea typeface="Tahoma" panose="020B0604030504040204" pitchFamily="34" charset="0"/>
                <a:cs typeface="Tahoma" panose="020B0604030504040204" pitchFamily="34" charset="0"/>
              </a:rPr>
              <a:t>Αυτός πρέπει να είναι ο στόχος και στην ιατρική. Να μπορούμε να εμπιστευόμαστε το νοσοκομείο </a:t>
            </a:r>
            <a:r>
              <a:rPr lang="el-GR" sz="24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και </a:t>
            </a:r>
            <a:r>
              <a:rPr lang="el-GR" sz="2400" b="1" dirty="0">
                <a:solidFill>
                  <a:srgbClr val="92D050"/>
                </a:solidFill>
                <a:latin typeface="Tahoma" panose="020B0604030504040204" pitchFamily="34" charset="0"/>
                <a:ea typeface="Tahoma" panose="020B0604030504040204" pitchFamily="34" charset="0"/>
                <a:cs typeface="Tahoma" panose="020B0604030504040204" pitchFamily="34" charset="0"/>
              </a:rPr>
              <a:t>το σύστημα υγείας</a:t>
            </a:r>
            <a:r>
              <a:rPr lang="el-GR" sz="2400" dirty="0">
                <a:latin typeface="Tahoma" panose="020B0604030504040204" pitchFamily="34" charset="0"/>
                <a:ea typeface="Tahoma" panose="020B0604030504040204" pitchFamily="34" charset="0"/>
                <a:cs typeface="Tahoma" panose="020B0604030504040204" pitchFamily="34" charset="0"/>
              </a:rPr>
              <a:t>.</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 </a:t>
            </a:r>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26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229600" cy="1143000"/>
          </a:xfrm>
        </p:spPr>
        <p:txBody>
          <a:bodyPr>
            <a:noAutofit/>
          </a:bodyPr>
          <a:lstStyle/>
          <a:p>
            <a:r>
              <a:rPr lang="el-GR"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Τα λάθη δεν συμβαίνουν τυχαία αλλά οικοδομούνται και διέπονται από κανόνες</a:t>
            </a:r>
            <a:endParaRPr lang="el-GR" sz="28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Users\ΙΛΙΑΔΑ\Pictures\img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425152"/>
            <a:ext cx="2808312" cy="2549208"/>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2"/>
          <p:cNvSpPr txBox="1">
            <a:spLocks/>
          </p:cNvSpPr>
          <p:nvPr/>
        </p:nvSpPr>
        <p:spPr>
          <a:xfrm>
            <a:off x="824680" y="4221088"/>
            <a:ext cx="7859216" cy="23762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400" b="1" dirty="0" smtClean="0">
                <a:latin typeface="Tahoma" panose="020B0604030504040204" pitchFamily="34" charset="0"/>
                <a:ea typeface="Tahoma" panose="020B0604030504040204" pitchFamily="34" charset="0"/>
                <a:cs typeface="Tahoma" panose="020B0604030504040204" pitchFamily="34" charset="0"/>
              </a:rPr>
              <a:t>Τίποτα δεν γίνεται τυχαία στον κόσμο μας</a:t>
            </a: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Αυτό που μας κάνει να θεωρούμε τυχαίο το αποτ</a:t>
            </a:r>
            <a:r>
              <a:rPr lang="el-GR" sz="2400" b="1" dirty="0">
                <a:latin typeface="Tahoma" panose="020B0604030504040204" pitchFamily="34" charset="0"/>
                <a:ea typeface="Tahoma" panose="020B0604030504040204" pitchFamily="34" charset="0"/>
                <a:cs typeface="Tahoma" panose="020B0604030504040204" pitchFamily="34" charset="0"/>
              </a:rPr>
              <a:t>έ</a:t>
            </a:r>
            <a:r>
              <a:rPr lang="el-GR" sz="2400" b="1" dirty="0" smtClean="0">
                <a:latin typeface="Tahoma" panose="020B0604030504040204" pitchFamily="34" charset="0"/>
                <a:ea typeface="Tahoma" panose="020B0604030504040204" pitchFamily="34" charset="0"/>
                <a:cs typeface="Tahoma" panose="020B0604030504040204" pitchFamily="34" charset="0"/>
              </a:rPr>
              <a:t>λεσμα της ρίψης του νομίσματος είναι η αδυναμία να κάνουμε γρήγορους υπολογισμούς στον περιορισμένο χρόνο που κρατάει η ρίψη</a:t>
            </a:r>
            <a:endParaRPr lang="el-G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4621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ΤΑ ΣΥΣΤΗΜΑΤΑ ΥΨΗΛΗΣ ΑΣΦΑΛΕΙΑΣ ΣΤΗΡΙΖΟΝΤΑΙ ΣΕ ΑΡΧΕΣ</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 name="Θέση περιεχομένου 2"/>
          <p:cNvSpPr txBox="1">
            <a:spLocks/>
          </p:cNvSpPr>
          <p:nvPr/>
        </p:nvSpPr>
        <p:spPr>
          <a:xfrm>
            <a:off x="461459" y="1268760"/>
            <a:ext cx="8229600" cy="52800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l-GR" sz="2400" dirty="0">
              <a:latin typeface="Tahoma" panose="020B0604030504040204" pitchFamily="34" charset="0"/>
              <a:ea typeface="Tahoma" panose="020B0604030504040204" pitchFamily="34" charset="0"/>
              <a:cs typeface="Tahoma" panose="020B0604030504040204" pitchFamily="34" charset="0"/>
            </a:endParaRPr>
          </a:p>
        </p:txBody>
      </p:sp>
      <p:sp>
        <p:nvSpPr>
          <p:cNvPr id="6" name="Ορθογώνιο 5"/>
          <p:cNvSpPr/>
          <p:nvPr/>
        </p:nvSpPr>
        <p:spPr>
          <a:xfrm>
            <a:off x="461459" y="1324708"/>
            <a:ext cx="7488832" cy="3834896"/>
          </a:xfrm>
          <a:prstGeom prst="rect">
            <a:avLst/>
          </a:prstGeom>
        </p:spPr>
        <p:txBody>
          <a:bodyPr wrap="square">
            <a:spAutoFit/>
          </a:bodyPr>
          <a:lstStyle/>
          <a:p>
            <a:pPr marL="285750" indent="-285750" algn="ctr">
              <a:lnSpc>
                <a:spcPct val="160000"/>
              </a:lnSpc>
              <a:buFont typeface="Arial" panose="020B0604020202020204" pitchFamily="34" charset="0"/>
              <a:buChar char="•"/>
            </a:pPr>
            <a:r>
              <a:rPr lang="el-GR"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Τα λάθη δεν συμβαίνουν τυχαία</a:t>
            </a:r>
          </a:p>
          <a:p>
            <a:pPr marL="285750" indent="-285750" algn="ctr">
              <a:lnSpc>
                <a:spcPct val="160000"/>
              </a:lnSpc>
              <a:buFont typeface="Arial" panose="020B0604020202020204" pitchFamily="34" charset="0"/>
              <a:buChar char="•"/>
            </a:pPr>
            <a:endParaRPr lang="el-GR"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60000"/>
              </a:lnSpc>
              <a:buFont typeface="Arial" panose="020B0604020202020204" pitchFamily="34" charset="0"/>
              <a:buChar char="•"/>
            </a:pPr>
            <a:r>
              <a:rPr lang="el-GR"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Τα λάθη κτίζονται</a:t>
            </a:r>
          </a:p>
          <a:p>
            <a:pPr marL="285750" indent="-285750" algn="ctr">
              <a:lnSpc>
                <a:spcPct val="160000"/>
              </a:lnSpc>
              <a:buFont typeface="Arial" panose="020B0604020202020204" pitchFamily="34" charset="0"/>
              <a:buChar char="•"/>
            </a:pPr>
            <a:endParaRPr lang="el-GR"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lgn="ctr">
              <a:lnSpc>
                <a:spcPct val="160000"/>
              </a:lnSpc>
              <a:buFont typeface="Arial" panose="020B0604020202020204" pitchFamily="34" charset="0"/>
              <a:buChar char="•"/>
            </a:pPr>
            <a:r>
              <a:rPr lang="el-GR" sz="3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Τα λάθη έχουν κανόνες</a:t>
            </a:r>
            <a:endParaRPr lang="el-GR"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Ιατρικών, Ρεκόρ, Υγεία, Ασθενούς, Μορφή, Αρχεί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2566" y="4952211"/>
            <a:ext cx="2768756" cy="169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2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l-GR"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ΤΟ ΜΕΓΕΘΟΣ ΤΟΥ ΠΡΟΒΛΗΜΑΤΟΣ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b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br>
            <a:r>
              <a:rPr lang="en-US" sz="28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l-GR"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ΤΩΝ ΙΑΤΡΙΚΩΝ ΛΑΘΩΝ</a:t>
            </a:r>
            <a:endParaRPr lang="el-GR"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Θέση περιεχομένου 2"/>
          <p:cNvSpPr>
            <a:spLocks noGrp="1"/>
          </p:cNvSpPr>
          <p:nvPr>
            <p:ph idx="1"/>
          </p:nvPr>
        </p:nvSpPr>
        <p:spPr>
          <a:xfrm>
            <a:off x="475239" y="1704532"/>
            <a:ext cx="8229600" cy="4525963"/>
          </a:xfrm>
        </p:spPr>
        <p:txBody>
          <a:bodyPr>
            <a:normAutofit/>
          </a:body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Στις ΗΠΑ κάθε χρόνο </a:t>
            </a:r>
            <a:r>
              <a:rPr lang="el-GR" sz="2400" dirty="0">
                <a:latin typeface="Tahoma" panose="020B0604030504040204" pitchFamily="34" charset="0"/>
                <a:ea typeface="Tahoma" panose="020B0604030504040204" pitchFamily="34" charset="0"/>
                <a:cs typeface="Tahoma" panose="020B0604030504040204" pitchFamily="34" charset="0"/>
              </a:rPr>
              <a:t>συμβαίνουν 44000-98000 θανατηφόρα λάθη στον πληθυσμό των 300 εκατομμυρίων Αμερικανών. Η έννοια των ιατρικών λαθών περιλαμβάνει λάθη ολόκληρου του συστήματος υγείας , δηλαδή ιατρών, νοσηλευτών, φαρμακοποιών , τραυματιοφορέων κτλ. Αν μεταφέρει κανείς τους αριθμούς </a:t>
            </a:r>
            <a:r>
              <a:rPr lang="el-GR" sz="2400" dirty="0" smtClean="0">
                <a:latin typeface="Tahoma" panose="020B0604030504040204" pitchFamily="34" charset="0"/>
                <a:ea typeface="Tahoma" panose="020B0604030504040204" pitchFamily="34" charset="0"/>
                <a:cs typeface="Tahoma" panose="020B0604030504040204" pitchFamily="34" charset="0"/>
              </a:rPr>
              <a:t>αυτούς σε  </a:t>
            </a:r>
            <a:r>
              <a:rPr lang="el-GR" sz="2400" dirty="0">
                <a:latin typeface="Tahoma" panose="020B0604030504040204" pitchFamily="34" charset="0"/>
                <a:ea typeface="Tahoma" panose="020B0604030504040204" pitchFamily="34" charset="0"/>
                <a:cs typeface="Tahoma" panose="020B0604030504040204" pitchFamily="34" charset="0"/>
              </a:rPr>
              <a:t>έναν πληθυσμό 630.000 ατόμων – όπως είναι η Κρήτη- τότε  βρίσκει </a:t>
            </a:r>
            <a:r>
              <a:rPr lang="el-GR" sz="2400" dirty="0" smtClean="0">
                <a:latin typeface="Tahoma" panose="020B0604030504040204" pitchFamily="34" charset="0"/>
                <a:ea typeface="Tahoma" panose="020B0604030504040204" pitchFamily="34" charset="0"/>
                <a:cs typeface="Tahoma" panose="020B0604030504040204" pitchFamily="34" charset="0"/>
              </a:rPr>
              <a:t>ότι αναλογεί </a:t>
            </a:r>
            <a:r>
              <a:rPr lang="el-GR" sz="2400" dirty="0">
                <a:latin typeface="Tahoma" panose="020B0604030504040204" pitchFamily="34" charset="0"/>
                <a:ea typeface="Tahoma" panose="020B0604030504040204" pitchFamily="34" charset="0"/>
                <a:cs typeface="Tahoma" panose="020B0604030504040204" pitchFamily="34" charset="0"/>
              </a:rPr>
              <a:t>ένας θάνατος  κάθε μια ή δύο μέρες από </a:t>
            </a:r>
            <a:r>
              <a:rPr lang="el-GR" sz="2400" dirty="0" smtClean="0">
                <a:latin typeface="Tahoma" panose="020B0604030504040204" pitchFamily="34" charset="0"/>
                <a:ea typeface="Tahoma" panose="020B0604030504040204" pitchFamily="34" charset="0"/>
                <a:cs typeface="Tahoma" panose="020B0604030504040204" pitchFamily="34" charset="0"/>
              </a:rPr>
              <a:t>ιατρικά </a:t>
            </a:r>
            <a:r>
              <a:rPr lang="el-GR" sz="2400" dirty="0">
                <a:latin typeface="Tahoma" panose="020B0604030504040204" pitchFamily="34" charset="0"/>
                <a:ea typeface="Tahoma" panose="020B0604030504040204" pitchFamily="34" charset="0"/>
                <a:cs typeface="Tahoma" panose="020B0604030504040204" pitchFamily="34" charset="0"/>
              </a:rPr>
              <a:t>λάθη με την </a:t>
            </a:r>
            <a:r>
              <a:rPr lang="el-GR" sz="2400" dirty="0" smtClean="0">
                <a:latin typeface="Tahoma" panose="020B0604030504040204" pitchFamily="34" charset="0"/>
                <a:ea typeface="Tahoma" panose="020B0604030504040204" pitchFamily="34" charset="0"/>
                <a:cs typeface="Tahoma" panose="020B0604030504040204" pitchFamily="34" charset="0"/>
              </a:rPr>
              <a:t>και </a:t>
            </a:r>
            <a:r>
              <a:rPr lang="el-GR" sz="2400" dirty="0">
                <a:latin typeface="Tahoma" panose="020B0604030504040204" pitchFamily="34" charset="0"/>
                <a:ea typeface="Tahoma" panose="020B0604030504040204" pitchFamily="34" charset="0"/>
                <a:cs typeface="Tahoma" panose="020B0604030504040204" pitchFamily="34" charset="0"/>
              </a:rPr>
              <a:t>με την προϋπόθεση ότι είναι εφάμιλλης ποιότητας η ιατρική περίθαλψη. </a:t>
            </a:r>
          </a:p>
        </p:txBody>
      </p:sp>
      <p:pic>
        <p:nvPicPr>
          <p:cNvPr id="1029" name="Picture 5" descr="Αποτέλεσμα εικόνας για ηπα χαρτη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1723891" cy="10622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Αποτέλεσμα εικόνας για κρητη χαρτη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671" y="5812425"/>
            <a:ext cx="1512168" cy="86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291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Τα λάθη κτίζονται</a:t>
            </a:r>
            <a:endParaRPr lang="el-GR" sz="3600" dirty="0"/>
          </a:p>
        </p:txBody>
      </p:sp>
      <p:pic>
        <p:nvPicPr>
          <p:cNvPr id="3" name="Picture 2" descr="C:\Users\ΙΛΙΑΔΑ\Pictures\img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37" y="1484784"/>
            <a:ext cx="6049963" cy="1978025"/>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2"/>
          <p:cNvSpPr txBox="1">
            <a:spLocks/>
          </p:cNvSpPr>
          <p:nvPr/>
        </p:nvSpPr>
        <p:spPr>
          <a:xfrm>
            <a:off x="842174" y="3789040"/>
            <a:ext cx="7859216" cy="23762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πορεία οικοδόμησης ενός λάθους αρχίζει από την άθροιση παραγόντων κινδύνου που επωάζουν το λάθος.</a:t>
            </a: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περιοχή λίγο πριν το λάθος λέγεται </a:t>
            </a:r>
            <a:r>
              <a:rPr lang="el-GR" sz="2400" b="1" dirty="0" smtClean="0">
                <a:latin typeface="Tahoma" panose="020B0604030504040204" pitchFamily="34" charset="0"/>
                <a:ea typeface="Tahoma" panose="020B0604030504040204" pitchFamily="34" charset="0"/>
                <a:cs typeface="Tahoma" panose="020B0604030504040204" pitchFamily="34" charset="0"/>
              </a:rPr>
              <a:t>επωαζόμενο λάθος.</a:t>
            </a:r>
            <a:endParaRPr lang="el-G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539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lnSpc>
                <a:spcPct val="150000"/>
              </a:lnSpc>
            </a:pPr>
            <a:r>
              <a:rPr lang="el-GR" sz="2400" b="1" dirty="0" smtClean="0">
                <a:latin typeface="Tahoma" panose="020B0604030504040204" pitchFamily="34" charset="0"/>
                <a:ea typeface="Tahoma" panose="020B0604030504040204" pitchFamily="34" charset="0"/>
                <a:cs typeface="Tahoma" panose="020B0604030504040204" pitchFamily="34" charset="0"/>
              </a:rPr>
              <a:t>Το ίδιο μπορεί να συμβεί σε ένα εφημερεύον Νοσοκομείο</a:t>
            </a:r>
          </a:p>
          <a:p>
            <a:pPr algn="just">
              <a:lnSpc>
                <a:spcPct val="150000"/>
              </a:lnSpc>
            </a:pPr>
            <a:r>
              <a:rPr lang="el-GR" sz="2400" b="1" dirty="0" smtClean="0">
                <a:latin typeface="Tahoma" panose="020B0604030504040204" pitchFamily="34" charset="0"/>
                <a:ea typeface="Tahoma" panose="020B0604030504040204" pitchFamily="34" charset="0"/>
                <a:cs typeface="Tahoma" panose="020B0604030504040204" pitchFamily="34" charset="0"/>
              </a:rPr>
              <a:t>Υπάρχουν συνθήκες που όλοι</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l-GR" sz="2400" b="1" dirty="0" smtClean="0">
                <a:latin typeface="Tahoma" panose="020B0604030504040204" pitchFamily="34" charset="0"/>
                <a:ea typeface="Tahoma" panose="020B0604030504040204" pitchFamily="34" charset="0"/>
                <a:cs typeface="Tahoma" panose="020B0604030504040204" pitchFamily="34" charset="0"/>
              </a:rPr>
              <a:t>γιατροί και νοσηλευτικό</a:t>
            </a:r>
            <a:r>
              <a:rPr lang="en-US" sz="2400" b="1" dirty="0" smtClean="0">
                <a:latin typeface="Tahoma" panose="020B0604030504040204" pitchFamily="34" charset="0"/>
                <a:ea typeface="Tahoma" panose="020B0604030504040204" pitchFamily="34" charset="0"/>
                <a:cs typeface="Tahoma" panose="020B0604030504040204" pitchFamily="34" charset="0"/>
              </a:rPr>
              <a:t> </a:t>
            </a:r>
            <a:r>
              <a:rPr lang="el-GR" sz="2400" b="1" dirty="0" smtClean="0">
                <a:latin typeface="Tahoma" panose="020B0604030504040204" pitchFamily="34" charset="0"/>
                <a:ea typeface="Tahoma" panose="020B0604030504040204" pitchFamily="34" charset="0"/>
                <a:cs typeface="Tahoma" panose="020B0604030504040204" pitchFamily="34" charset="0"/>
              </a:rPr>
              <a:t>προσωπικό</a:t>
            </a:r>
            <a:r>
              <a:rPr lang="en-US" sz="2400" b="1" dirty="0" smtClean="0">
                <a:latin typeface="Tahoma" panose="020B0604030504040204" pitchFamily="34" charset="0"/>
                <a:ea typeface="Tahoma" panose="020B0604030504040204" pitchFamily="34" charset="0"/>
                <a:cs typeface="Tahoma" panose="020B0604030504040204" pitchFamily="34" charset="0"/>
              </a:rPr>
              <a:t>,</a:t>
            </a:r>
            <a:r>
              <a:rPr lang="el-GR" sz="2400" b="1" dirty="0" smtClean="0">
                <a:latin typeface="Tahoma" panose="020B0604030504040204" pitchFamily="34" charset="0"/>
                <a:ea typeface="Tahoma" panose="020B0604030504040204" pitchFamily="34" charset="0"/>
                <a:cs typeface="Tahoma" panose="020B0604030504040204" pitchFamily="34" charset="0"/>
              </a:rPr>
              <a:t> δουλεύουν επικίνδυνα για πολλές ώρες στην περιοχή του επωαζόμενου </a:t>
            </a:r>
            <a:r>
              <a:rPr lang="el-GR" sz="2400" b="1" dirty="0" smtClean="0">
                <a:latin typeface="Tahoma" panose="020B0604030504040204" pitchFamily="34" charset="0"/>
                <a:ea typeface="Tahoma" panose="020B0604030504040204" pitchFamily="34" charset="0"/>
                <a:cs typeface="Tahoma" panose="020B0604030504040204" pitchFamily="34" charset="0"/>
              </a:rPr>
              <a:t>λάθους</a:t>
            </a:r>
            <a:r>
              <a:rPr lang="el-GR" sz="2400" b="1" dirty="0" smtClean="0">
                <a:latin typeface="Tahoma" panose="020B0604030504040204" pitchFamily="34" charset="0"/>
                <a:ea typeface="Tahoma" panose="020B0604030504040204" pitchFamily="34" charset="0"/>
                <a:cs typeface="Tahoma" panose="020B0604030504040204" pitchFamily="34" charset="0"/>
              </a:rPr>
              <a:t>.</a:t>
            </a:r>
          </a:p>
        </p:txBody>
      </p:sp>
      <p:sp>
        <p:nvSpPr>
          <p:cNvPr id="4" name="Τίτλος 1"/>
          <p:cNvSpPr>
            <a:spLocks noGrp="1"/>
          </p:cNvSpPr>
          <p:nvPr>
            <p:ph type="title"/>
          </p:nvPr>
        </p:nvSpPr>
        <p:spPr>
          <a:xfrm>
            <a:off x="457200" y="274638"/>
            <a:ext cx="8229600" cy="1143000"/>
          </a:xfrm>
        </p:spPr>
        <p:txBody>
          <a:bodyPr>
            <a:normAutofit/>
          </a:body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ΤΑ ΛΑΘΗ ΚΤΙΖΟΝΤΑΙ</a:t>
            </a:r>
            <a:endParaRPr lang="el-GR" sz="3200" dirty="0"/>
          </a:p>
        </p:txBody>
      </p:sp>
      <p:pic>
        <p:nvPicPr>
          <p:cNvPr id="1026" name="Picture 2" descr="Υγεία, Κτύπο Της Καρδιάς, Όργανο Ελέγχου Καρδιώ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610" y="3999598"/>
            <a:ext cx="5773242" cy="288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59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ΙΛΙΑΔΑ\Pictures\img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52698"/>
            <a:ext cx="5832648" cy="489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66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485655" y="1196752"/>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Οι επιδόσεις των ΜΕΘ και της αναισθησιολογίας είναι θαυμαστές παρότι χειρίζονται τα βαρύτερα περιστατικά ενός συστήματος υγείας.</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Οι υψηλές επιδόσεις είναι δυνατές γιατί λειτουργούν με εξειδικευμένο έμπειρο προσωπικό όλο το24ωρο.</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Υπάρχουν αλγόριθμοι για όλες τις πράξεις και τους χειρισμούς</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Ο αριθμός των κρεβατιών είναι συγκεκριμένος </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Η τεχνολογία παρακολούθησης όλων των παραμέτρων είναι σύγχρονη και συνεχής, υπάρχουν συναγερμοί και συστήματα </a:t>
            </a:r>
            <a:r>
              <a:rPr lang="en-US" sz="2000" b="1" dirty="0" smtClean="0">
                <a:latin typeface="Tahoma" panose="020B0604030504040204" pitchFamily="34" charset="0"/>
                <a:ea typeface="Tahoma" panose="020B0604030504040204" pitchFamily="34" charset="0"/>
                <a:cs typeface="Tahoma" panose="020B0604030504040204" pitchFamily="34" charset="0"/>
              </a:rPr>
              <a:t>backup.</a:t>
            </a:r>
            <a:endParaRPr lang="el-GR"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Τίτλος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ΕΦΑΡΜΟΓΗ ΜΟΝΤΕΛΟΥ ΑΣΦΑΛΟΥΣ ΙΑΤΡΙΚΗΣ</a:t>
            </a:r>
            <a:endParaRPr lang="el-GR" sz="3200" dirty="0"/>
          </a:p>
        </p:txBody>
      </p:sp>
    </p:spTree>
    <p:extLst>
      <p:ext uri="{BB962C8B-B14F-4D97-AF65-F5344CB8AC3E}">
        <p14:creationId xmlns:p14="http://schemas.microsoft.com/office/powerpoint/2010/main" val="208895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p:cNvSpPr txBox="1">
            <a:spLocks/>
          </p:cNvSpPr>
          <p:nvPr/>
        </p:nvSpPr>
        <p:spPr>
          <a:xfrm>
            <a:off x="457200" y="1268760"/>
            <a:ext cx="8229600" cy="37010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Δυνατότητα να αναφέρονται και να αναλύονται τα λάθη και οι παραλείψεις που γίνονται, ώστε να διορθώνονται, λόγω κεκλεισμένων θυρών.</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Οι συγγενείς είναι αποκομμένοι και δεν έχουν εύκολη πρόσβαση στους χειρισμούς.</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Οι ιατροί δεν απειλούνται με μηνύσεις έτσι μπορούν να αναφέρουν και να αναλύουν τα λάθη.</a:t>
            </a:r>
          </a:p>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Οι ασθενείς αλλά και οι συγγενείς είναι ψυχολογικά προετοιμασμένοι για το χειρότερο, έτσι οι γιατροί είναι ουσιαστικοί στις πράξεις τους και δεν αναγκάζονται να ασκούν ΑΜΥΝΤΙΚΗ  ιατρική.</a:t>
            </a:r>
          </a:p>
        </p:txBody>
      </p:sp>
      <p:sp>
        <p:nvSpPr>
          <p:cNvPr id="3" name="Τίτλος 1"/>
          <p:cNvSpPr txBox="1">
            <a:spLocks/>
          </p:cNvSpPr>
          <p:nvPr/>
        </p:nvSpPr>
        <p:spPr>
          <a:xfrm>
            <a:off x="457200" y="27463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ΓΙΑΤΙ ΟΙ ΜΕΘ ΚΑΙ Η ΑΝΑΙΣΘΗΣΙΟΛΟΓΙΑ ΕΚΑΝΑΝ ΤΟ ΜΕΓΑΛΟ ΑΛΜΑ ?</a:t>
            </a:r>
            <a:endParaRPr lang="el-GR" sz="3200" dirty="0"/>
          </a:p>
        </p:txBody>
      </p:sp>
    </p:spTree>
    <p:extLst>
      <p:ext uri="{BB962C8B-B14F-4D97-AF65-F5344CB8AC3E}">
        <p14:creationId xmlns:p14="http://schemas.microsoft.com/office/powerpoint/2010/main" val="3634566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739450"/>
            <a:ext cx="3384376" cy="2540986"/>
          </a:xfrm>
          <a:prstGeom prst="rect">
            <a:avLst/>
          </a:prstGeom>
        </p:spPr>
      </p:pic>
      <p:sp>
        <p:nvSpPr>
          <p:cNvPr id="4" name="Τίτλος 1"/>
          <p:cNvSpPr txBox="1">
            <a:spLocks/>
          </p:cNvSpPr>
          <p:nvPr/>
        </p:nvSpPr>
        <p:spPr>
          <a:xfrm>
            <a:off x="457200" y="167950"/>
            <a:ext cx="8229600" cy="1143000"/>
          </a:xfrm>
          <a:prstGeom prst="rect">
            <a:avLst/>
          </a:prstGeom>
        </p:spPr>
        <p:txBody>
          <a:bodyPr>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ΑΝΑΛΥΣΗ ΤΩΝ ΛΑΘΩΝ ΕΚ’ ΤΩΝ ΥΣΤΕΡΩΝ</a:t>
            </a:r>
            <a:endParaRPr lang="el-GR" sz="2800" dirty="0"/>
          </a:p>
        </p:txBody>
      </p:sp>
      <p:sp>
        <p:nvSpPr>
          <p:cNvPr id="5" name="Θέση περιεχομένου 2"/>
          <p:cNvSpPr txBox="1">
            <a:spLocks/>
          </p:cNvSpPr>
          <p:nvPr/>
        </p:nvSpPr>
        <p:spPr>
          <a:xfrm>
            <a:off x="457200" y="3409757"/>
            <a:ext cx="8229600" cy="3438649"/>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l-GR" sz="2000" dirty="0">
                <a:latin typeface="Tahoma" panose="020B0604030504040204" pitchFamily="34" charset="0"/>
                <a:ea typeface="Tahoma" panose="020B0604030504040204" pitchFamily="34" charset="0"/>
                <a:cs typeface="Tahoma" panose="020B0604030504040204" pitchFamily="34" charset="0"/>
              </a:rPr>
              <a:t>Εκ των υστέρων είναι πάντα εύκολο να διακρίνουμε τη λογική των γεγονότων που ξετυλίχθηκαν: Βλέπουμε μια γραμμική αλληλουχία γεγονότων που ακολουθούν μια ολοφάνερη διαδρομή (όταν ξεκινάμε από το λάθος και πηγαίνουμε προς τα πίσω). Μπορούμε και κατανοούμε την εσωτερική αναγκαιότητα χάριν της οποίας συνέβησαν έτσι τα πράγματα και όχι αλλιώς και γιατί το ένα σημείο διαδέχθηκε το άλλο. Αλλά </a:t>
            </a:r>
            <a:r>
              <a:rPr lang="el-GR" sz="2000" b="1" dirty="0">
                <a:latin typeface="Tahoma" panose="020B0604030504040204" pitchFamily="34" charset="0"/>
                <a:ea typeface="Tahoma" panose="020B0604030504040204" pitchFamily="34" charset="0"/>
                <a:cs typeface="Tahoma" panose="020B0604030504040204" pitchFamily="34" charset="0"/>
              </a:rPr>
              <a:t>είναι η γνώση του αποτελέσματος αυτή που μας επιτρέπει να το κάνουμε αυτό</a:t>
            </a:r>
            <a:r>
              <a:rPr lang="el-GR" sz="2000" dirty="0">
                <a:latin typeface="Tahoma" panose="020B0604030504040204" pitchFamily="34" charset="0"/>
                <a:ea typeface="Tahoma" panose="020B0604030504040204" pitchFamily="34" charset="0"/>
                <a:cs typeface="Tahoma" panose="020B0604030504040204" pitchFamily="34" charset="0"/>
              </a:rPr>
              <a:t>. Στη πραγματική ροή των γεγονότων, σε κάθε κόμβο λήψης αποφάσεων  διαλέγεις μία από τις πολλές πορείες που ανοίγονται μπροστά σου χωρίς να ξέρεις πού σε περιμένει το </a:t>
            </a:r>
            <a:r>
              <a:rPr lang="el-GR" sz="2000" dirty="0" smtClean="0">
                <a:latin typeface="Tahoma" panose="020B0604030504040204" pitchFamily="34" charset="0"/>
                <a:ea typeface="Tahoma" panose="020B0604030504040204" pitchFamily="34" charset="0"/>
                <a:cs typeface="Tahoma" panose="020B0604030504040204" pitchFamily="34" charset="0"/>
              </a:rPr>
              <a:t>λάθος.</a:t>
            </a:r>
            <a:endParaRPr lang="el-G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209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22263"/>
            <a:ext cx="3169272" cy="2942896"/>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8469" y="284480"/>
            <a:ext cx="3088061" cy="2880679"/>
          </a:xfrm>
          <a:prstGeom prst="rect">
            <a:avLst/>
          </a:prstGeom>
        </p:spPr>
      </p:pic>
      <p:sp>
        <p:nvSpPr>
          <p:cNvPr id="4" name="Ορθογώνιο 3"/>
          <p:cNvSpPr/>
          <p:nvPr/>
        </p:nvSpPr>
        <p:spPr>
          <a:xfrm>
            <a:off x="539552" y="3168625"/>
            <a:ext cx="8136904" cy="3785652"/>
          </a:xfrm>
          <a:prstGeom prst="rect">
            <a:avLst/>
          </a:prstGeom>
        </p:spPr>
        <p:txBody>
          <a:bodyPr wrap="square">
            <a:spAutoFit/>
          </a:bodyPr>
          <a:lstStyle/>
          <a:p>
            <a:pPr algn="just">
              <a:lnSpc>
                <a:spcPct val="150000"/>
              </a:lnSpc>
            </a:pPr>
            <a:r>
              <a:rPr lang="el-GR" sz="2000" dirty="0">
                <a:latin typeface="Tahoma" panose="020B0604030504040204" pitchFamily="34" charset="0"/>
                <a:ea typeface="Tahoma" panose="020B0604030504040204" pitchFamily="34" charset="0"/>
                <a:cs typeface="Tahoma" panose="020B0604030504040204" pitchFamily="34" charset="0"/>
              </a:rPr>
              <a:t>Οι αποφάσεις λαμβάνονται μέσα σε περιορισμένο χρόνο, ενίοτε εξαιρετικά βραχύ, χωρίς να είναι γνωστά πολλά στοιχεία. Ενίοτε η απόφαση λαμβάνεται υπό την επήρεια παραπλανητικών ή ακόμα και λανθασμένων δεδομένων.  Η ζωντανή εξέλιξη του γεγονότος που συμβαίνει σε πραγματικό χρόνο, είναι  μια εντελώς διαφορετική υπόθεση από την εκ των υστέρων ανάλυση, η οποία γίνεται χωρία καμία χρονική πίεση και χωρίς να λαμβάνει υπ</a:t>
            </a:r>
            <a:r>
              <a:rPr lang="en-US" sz="2000" dirty="0">
                <a:latin typeface="Tahoma" panose="020B0604030504040204" pitchFamily="34" charset="0"/>
                <a:ea typeface="Tahoma" panose="020B0604030504040204" pitchFamily="34" charset="0"/>
                <a:cs typeface="Tahoma" panose="020B0604030504040204" pitchFamily="34" charset="0"/>
              </a:rPr>
              <a:t>’ </a:t>
            </a:r>
            <a:r>
              <a:rPr lang="el-GR" sz="2000" dirty="0">
                <a:latin typeface="Tahoma" panose="020B0604030504040204" pitchFamily="34" charset="0"/>
                <a:ea typeface="Tahoma" panose="020B0604030504040204" pitchFamily="34" charset="0"/>
                <a:cs typeface="Tahoma" panose="020B0604030504040204" pitchFamily="34" charset="0"/>
              </a:rPr>
              <a:t>όψιν τις δυσκολίες της στιγμής .</a:t>
            </a:r>
          </a:p>
        </p:txBody>
      </p:sp>
    </p:spTree>
    <p:extLst>
      <p:ext uri="{BB962C8B-B14F-4D97-AF65-F5344CB8AC3E}">
        <p14:creationId xmlns:p14="http://schemas.microsoft.com/office/powerpoint/2010/main" val="604874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p:cNvSpPr txBox="1">
            <a:spLocks/>
          </p:cNvSpPr>
          <p:nvPr/>
        </p:nvSpPr>
        <p:spPr>
          <a:xfrm>
            <a:off x="454631" y="1417638"/>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000" dirty="0">
                <a:latin typeface="Tahoma" panose="020B0604030504040204" pitchFamily="34" charset="0"/>
                <a:ea typeface="Tahoma" panose="020B0604030504040204" pitchFamily="34" charset="0"/>
                <a:cs typeface="Tahoma" panose="020B0604030504040204" pitchFamily="34" charset="0"/>
              </a:rPr>
              <a:t>Όταν συμβεί ένα λάθος , τότε ο ιατρός που βρίσκεται τη συγκεκριμένη στιγμή στο σημείο πραγματοποιήσεως του λάθους , φορτώνεται το λάθος ολοκλήρου του συστήματος. Ο άπειρος πχ ειδικευόμενος ιατρός ενός επαρχιακού νοσοκομείου που εφημερεύει χωρίς υποστήριξη από κάποιον έμπειρο, χωρίς υποστήριξη από το ακτινολογικό, που είναι ξενυχτισμένος επί σειρά ημερών λόγω έλλειψης προσωπικού, που δεν έχει αλγόριθμους και οδηγίες για να δράσει και που έχει στην φροντίδα του έναν τεράστιο αριθμό ασθενών </a:t>
            </a:r>
            <a:r>
              <a:rPr lang="el-GR" sz="2000" dirty="0" smtClean="0">
                <a:latin typeface="Tahoma" panose="020B0604030504040204" pitchFamily="34" charset="0"/>
                <a:ea typeface="Tahoma" panose="020B0604030504040204" pitchFamily="34" charset="0"/>
                <a:cs typeface="Tahoma" panose="020B0604030504040204" pitchFamily="34" charset="0"/>
              </a:rPr>
              <a:t>ταυτόχρονα, </a:t>
            </a:r>
            <a:r>
              <a:rPr lang="el-GR" sz="2000" dirty="0">
                <a:latin typeface="Tahoma" panose="020B0604030504040204" pitchFamily="34" charset="0"/>
                <a:ea typeface="Tahoma" panose="020B0604030504040204" pitchFamily="34" charset="0"/>
                <a:cs typeface="Tahoma" panose="020B0604030504040204" pitchFamily="34" charset="0"/>
              </a:rPr>
              <a:t>δεν μπορεί να τα επικαλεστεί σαν ελαφρυντικά στο δικαστήριο , παρότι αυτά αποτελούν βασικές αιτίες . </a:t>
            </a:r>
            <a:r>
              <a:rPr lang="el-GR" sz="2000" b="1" dirty="0">
                <a:solidFill>
                  <a:srgbClr val="FF0000"/>
                </a:solidFill>
                <a:latin typeface="Tahoma" panose="020B0604030504040204" pitchFamily="34" charset="0"/>
                <a:ea typeface="Tahoma" panose="020B0604030504040204" pitchFamily="34" charset="0"/>
                <a:cs typeface="Tahoma" panose="020B0604030504040204" pitchFamily="34" charset="0"/>
              </a:rPr>
              <a:t>Το νοσοκομείο πάντα απουσιάζει προκλητικά </a:t>
            </a:r>
            <a:r>
              <a:rPr lang="el-GR" sz="2000" dirty="0">
                <a:latin typeface="Tahoma" panose="020B0604030504040204" pitchFamily="34" charset="0"/>
                <a:ea typeface="Tahoma" panose="020B0604030504040204" pitchFamily="34" charset="0"/>
                <a:cs typeface="Tahoma" panose="020B0604030504040204" pitchFamily="34" charset="0"/>
              </a:rPr>
              <a:t>, αντί να υποστηρίζει τον ιατρό του και να αναλαμβάνει τις ευθύνες του.  Οι ψυχολογικές συνέπειες για έναν ιατρό που σύρεται σε  δίκες είναι καταστροφικές ακόμα και αν αθωωθεί. Αρχίζει τότε να ασκεί αμυντική ιατρική, που είναι επικίνδυνη για τον άρρωστο και δαπανηρή για το σύστημα υγείας, αλλά ασφαλέστερη για τον ίδιο.</a:t>
            </a:r>
          </a:p>
          <a:p>
            <a:pPr algn="just"/>
            <a:endParaRPr lang="el-GR"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Τίτλος 1"/>
          <p:cNvSpPr txBox="1">
            <a:spLocks/>
          </p:cNvSpPr>
          <p:nvPr/>
        </p:nvSpPr>
        <p:spPr>
          <a:xfrm>
            <a:off x="457200" y="274638"/>
            <a:ext cx="8229600" cy="1143000"/>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ΟΤΑΝ ΣΥΜΒΕΙ ΤΟ ΛΑΘΟΣ Ο ΙΑΤΡΟΣ ΧΡΕΩΝΕΤΑΙ ΟΛΗ ΤΗΝ ΕΥΘΥΝΗ ΤΟΥ ΣΥΣΤΗΜΑΤΟΣ</a:t>
            </a:r>
            <a:endParaRPr lang="el-GR" sz="3200" dirty="0"/>
          </a:p>
        </p:txBody>
      </p:sp>
    </p:spTree>
    <p:extLst>
      <p:ext uri="{BB962C8B-B14F-4D97-AF65-F5344CB8AC3E}">
        <p14:creationId xmlns:p14="http://schemas.microsoft.com/office/powerpoint/2010/main" val="158783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l-GR"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Τίτλος 1"/>
          <p:cNvSpPr txBox="1">
            <a:spLocks/>
          </p:cNvSpPr>
          <p:nvPr/>
        </p:nvSpPr>
        <p:spPr>
          <a:xfrm>
            <a:off x="457200" y="27463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ΑΝΤΙΜΕΤΩΠΙΣΗ ΤΟΥ ΠΡΟΒΛΗΜΑΤΟΣ ΤΩΝ ΙΑΤΡΙΚΩΝ ΛΑΘΩΝ ΣΕ ΑΛΛΕΣ ΧΩΡΕΣ</a:t>
            </a:r>
            <a:endParaRPr lang="el-GR" sz="3200" dirty="0"/>
          </a:p>
        </p:txBody>
      </p:sp>
      <p:sp>
        <p:nvSpPr>
          <p:cNvPr id="5" name="Ορθογώνιο 4"/>
          <p:cNvSpPr/>
          <p:nvPr/>
        </p:nvSpPr>
        <p:spPr>
          <a:xfrm>
            <a:off x="827584" y="1600201"/>
            <a:ext cx="7488832" cy="4524315"/>
          </a:xfrm>
          <a:prstGeom prst="rect">
            <a:avLst/>
          </a:prstGeom>
        </p:spPr>
        <p:txBody>
          <a:bodyPr wrap="square">
            <a:spAutoFit/>
          </a:bodyPr>
          <a:lstStyle/>
          <a:p>
            <a:pPr marL="285750" lvl="0" indent="-285750" algn="just">
              <a:buFont typeface="Arial" panose="020B0604020202020204" pitchFamily="34" charset="0"/>
              <a:buChar char="•"/>
            </a:pPr>
            <a:r>
              <a:rPr lang="el-GR" b="1" dirty="0">
                <a:solidFill>
                  <a:srgbClr val="FF0000"/>
                </a:solidFill>
                <a:latin typeface="Tahoma" panose="020B0604030504040204" pitchFamily="34" charset="0"/>
                <a:ea typeface="Tahoma" panose="020B0604030504040204" pitchFamily="34" charset="0"/>
                <a:cs typeface="Tahoma" panose="020B0604030504040204" pitchFamily="34" charset="0"/>
              </a:rPr>
              <a:t>Επιτροπές Α</a:t>
            </a:r>
            <a:r>
              <a:rPr lang="el-G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νάλυσης </a:t>
            </a:r>
            <a:r>
              <a:rPr lang="el-GR" b="1" dirty="0">
                <a:solidFill>
                  <a:srgbClr val="FF0000"/>
                </a:solidFill>
                <a:latin typeface="Tahoma" panose="020B0604030504040204" pitchFamily="34" charset="0"/>
                <a:ea typeface="Tahoma" panose="020B0604030504040204" pitchFamily="34" charset="0"/>
                <a:cs typeface="Tahoma" panose="020B0604030504040204" pitchFamily="34" charset="0"/>
              </a:rPr>
              <a:t>Λ</a:t>
            </a:r>
            <a:r>
              <a:rPr lang="el-G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αθών</a:t>
            </a:r>
            <a:r>
              <a:rPr lang="el-GR" dirty="0" smtClean="0">
                <a:latin typeface="Tahoma" panose="020B0604030504040204" pitchFamily="34" charset="0"/>
                <a:ea typeface="Tahoma" panose="020B0604030504040204" pitchFamily="34" charset="0"/>
                <a:cs typeface="Tahoma" panose="020B0604030504040204" pitchFamily="34" charset="0"/>
              </a:rPr>
              <a:t>: </a:t>
            </a:r>
            <a:r>
              <a:rPr lang="el-GR" dirty="0">
                <a:latin typeface="Tahoma" panose="020B0604030504040204" pitchFamily="34" charset="0"/>
                <a:ea typeface="Tahoma" panose="020B0604030504040204" pitchFamily="34" charset="0"/>
                <a:cs typeface="Tahoma" panose="020B0604030504040204" pitchFamily="34" charset="0"/>
              </a:rPr>
              <a:t>Αυτό αποτελεί επίσημη πολιτική και έχει πραγματοποιηθεί  με άλλοτε άλλη επιτυχία στα Νοσοκομεία των ΗΠΑ. Έχουν σχηματιστεί  Ειδικές Επιτροπές </a:t>
            </a:r>
            <a:r>
              <a:rPr lang="el-GR" dirty="0" smtClean="0">
                <a:latin typeface="Tahoma" panose="020B0604030504040204" pitchFamily="34" charset="0"/>
                <a:ea typeface="Tahoma" panose="020B0604030504040204" pitchFamily="34" charset="0"/>
                <a:cs typeface="Tahoma" panose="020B0604030504040204" pitchFamily="34" charset="0"/>
              </a:rPr>
              <a:t>Ανάλυσης </a:t>
            </a:r>
            <a:r>
              <a:rPr lang="el-GR" dirty="0">
                <a:latin typeface="Tahoma" panose="020B0604030504040204" pitchFamily="34" charset="0"/>
                <a:ea typeface="Tahoma" panose="020B0604030504040204" pitchFamily="34" charset="0"/>
                <a:cs typeface="Tahoma" panose="020B0604030504040204" pitchFamily="34" charset="0"/>
              </a:rPr>
              <a:t>Λ</a:t>
            </a:r>
            <a:r>
              <a:rPr lang="el-GR" dirty="0" smtClean="0">
                <a:latin typeface="Tahoma" panose="020B0604030504040204" pitchFamily="34" charset="0"/>
                <a:ea typeface="Tahoma" panose="020B0604030504040204" pitchFamily="34" charset="0"/>
                <a:cs typeface="Tahoma" panose="020B0604030504040204" pitchFamily="34" charset="0"/>
              </a:rPr>
              <a:t>αθών τελείως </a:t>
            </a:r>
            <a:r>
              <a:rPr lang="el-GR" dirty="0">
                <a:latin typeface="Tahoma" panose="020B0604030504040204" pitchFamily="34" charset="0"/>
                <a:ea typeface="Tahoma" panose="020B0604030504040204" pitchFamily="34" charset="0"/>
                <a:cs typeface="Tahoma" panose="020B0604030504040204" pitchFamily="34" charset="0"/>
              </a:rPr>
              <a:t>ανεξάρτητες από τη δικαιοσύνη , οι οποίες έχουν αποκλειστικό σκοπό να αναλύουν  και να ενσωματώνουν την εμπειρία στους μηχανισμούς πρόληψης των λαθών. </a:t>
            </a:r>
            <a:endParaRPr lang="el-GR"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lgn="just">
              <a:buFont typeface="Arial" panose="020B0604020202020204" pitchFamily="34" charset="0"/>
              <a:buChar char="•"/>
            </a:pPr>
            <a:r>
              <a:rPr lang="el-G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Μελέτη </a:t>
            </a:r>
            <a:r>
              <a:rPr lang="el-GR" b="1" dirty="0">
                <a:solidFill>
                  <a:srgbClr val="FF0000"/>
                </a:solidFill>
                <a:latin typeface="Tahoma" panose="020B0604030504040204" pitchFamily="34" charset="0"/>
                <a:ea typeface="Tahoma" panose="020B0604030504040204" pitchFamily="34" charset="0"/>
                <a:cs typeface="Tahoma" panose="020B0604030504040204" pitchFamily="34" charset="0"/>
              </a:rPr>
              <a:t>των παρ’ ολίγων </a:t>
            </a:r>
            <a:r>
              <a:rPr lang="el-G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λαθών</a:t>
            </a:r>
            <a:r>
              <a:rPr lang="el-GR" dirty="0" smtClean="0">
                <a:latin typeface="Tahoma" panose="020B0604030504040204" pitchFamily="34" charset="0"/>
                <a:ea typeface="Tahoma" panose="020B0604030504040204" pitchFamily="34" charset="0"/>
                <a:cs typeface="Tahoma" panose="020B0604030504040204" pitchFamily="34" charset="0"/>
              </a:rPr>
              <a:t>: </a:t>
            </a:r>
            <a:r>
              <a:rPr lang="el-GR" dirty="0">
                <a:latin typeface="Tahoma" panose="020B0604030504040204" pitchFamily="34" charset="0"/>
                <a:ea typeface="Tahoma" panose="020B0604030504040204" pitchFamily="34" charset="0"/>
                <a:cs typeface="Tahoma" panose="020B0604030504040204" pitchFamily="34" charset="0"/>
              </a:rPr>
              <a:t>Ένας τρόπος για να ξεπεραστεί η δυσκολία αναφοράς των λαθών είναι να αναφέρονται τα </a:t>
            </a:r>
            <a:r>
              <a:rPr lang="el-GR" dirty="0" err="1">
                <a:latin typeface="Tahoma" panose="020B0604030504040204" pitchFamily="34" charset="0"/>
                <a:ea typeface="Tahoma" panose="020B0604030504040204" pitchFamily="34" charset="0"/>
                <a:cs typeface="Tahoma" panose="020B0604030504040204" pitchFamily="34" charset="0"/>
              </a:rPr>
              <a:t>Παρ΄</a:t>
            </a:r>
            <a:r>
              <a:rPr lang="el-GR" dirty="0">
                <a:latin typeface="Tahoma" panose="020B0604030504040204" pitchFamily="34" charset="0"/>
                <a:ea typeface="Tahoma" panose="020B0604030504040204" pitchFamily="34" charset="0"/>
                <a:cs typeface="Tahoma" panose="020B0604030504040204" pitchFamily="34" charset="0"/>
              </a:rPr>
              <a:t> </a:t>
            </a:r>
            <a:r>
              <a:rPr lang="el-GR" dirty="0" smtClean="0">
                <a:latin typeface="Tahoma" panose="020B0604030504040204" pitchFamily="34" charset="0"/>
                <a:ea typeface="Tahoma" panose="020B0604030504040204" pitchFamily="34" charset="0"/>
                <a:cs typeface="Tahoma" panose="020B0604030504040204" pitchFamily="34" charset="0"/>
              </a:rPr>
              <a:t>ολίγο</a:t>
            </a:r>
            <a:r>
              <a:rPr lang="el-GR" dirty="0">
                <a:latin typeface="Tahoma" panose="020B0604030504040204" pitchFamily="34" charset="0"/>
                <a:ea typeface="Tahoma" panose="020B0604030504040204" pitchFamily="34" charset="0"/>
                <a:cs typeface="Tahoma" panose="020B0604030504040204" pitchFamily="34" charset="0"/>
              </a:rPr>
              <a:t>ν</a:t>
            </a:r>
            <a:r>
              <a:rPr lang="el-GR" dirty="0" smtClean="0">
                <a:latin typeface="Tahoma" panose="020B0604030504040204" pitchFamily="34" charset="0"/>
                <a:ea typeface="Tahoma" panose="020B0604030504040204" pitchFamily="34" charset="0"/>
                <a:cs typeface="Tahoma" panose="020B0604030504040204" pitchFamily="34" charset="0"/>
              </a:rPr>
              <a:t> </a:t>
            </a:r>
            <a:r>
              <a:rPr lang="el-GR" dirty="0">
                <a:latin typeface="Tahoma" panose="020B0604030504040204" pitchFamily="34" charset="0"/>
                <a:ea typeface="Tahoma" panose="020B0604030504040204" pitchFamily="34" charset="0"/>
                <a:cs typeface="Tahoma" panose="020B0604030504040204" pitchFamily="34" charset="0"/>
              </a:rPr>
              <a:t>λάθη ( </a:t>
            </a:r>
            <a:r>
              <a:rPr lang="en-US" dirty="0">
                <a:latin typeface="Tahoma" panose="020B0604030504040204" pitchFamily="34" charset="0"/>
                <a:ea typeface="Tahoma" panose="020B0604030504040204" pitchFamily="34" charset="0"/>
                <a:cs typeface="Tahoma" panose="020B0604030504040204" pitchFamily="34" charset="0"/>
              </a:rPr>
              <a:t>near misses</a:t>
            </a:r>
            <a:r>
              <a:rPr lang="el-GR" dirty="0">
                <a:latin typeface="Tahoma" panose="020B0604030504040204" pitchFamily="34" charset="0"/>
                <a:ea typeface="Tahoma" panose="020B0604030504040204" pitchFamily="34" charset="0"/>
                <a:cs typeface="Tahoma" panose="020B0604030504040204" pitchFamily="34" charset="0"/>
              </a:rPr>
              <a:t>). Αυτά δεν </a:t>
            </a:r>
            <a:r>
              <a:rPr lang="el-GR" dirty="0" err="1">
                <a:latin typeface="Tahoma" panose="020B0604030504040204" pitchFamily="34" charset="0"/>
                <a:ea typeface="Tahoma" panose="020B0604030504040204" pitchFamily="34" charset="0"/>
                <a:cs typeface="Tahoma" panose="020B0604030504040204" pitchFamily="34" charset="0"/>
              </a:rPr>
              <a:t>ποινικοποιούνται</a:t>
            </a:r>
            <a:r>
              <a:rPr lang="el-GR" dirty="0">
                <a:latin typeface="Tahoma" panose="020B0604030504040204" pitchFamily="34" charset="0"/>
                <a:ea typeface="Tahoma" panose="020B0604030504040204" pitchFamily="34" charset="0"/>
                <a:cs typeface="Tahoma" panose="020B0604030504040204" pitchFamily="34" charset="0"/>
              </a:rPr>
              <a:t>  αφού  δεν καταλήγουν σε ζημία ή βλάβη ατόμων πχ τελευταία στιγμή αλλάζουν πορεία δύο αεροπλάνα που κινούνταν σε τροχιά σύγκρουσης και την αποφεύγουν. Ακριβώς όμως επειδή δεν υπάρχει λάθος οι εμπλεκόμενοι μπορούν να δηλώσουν άφοβα τα στοιχεία που γνωρίζουν.</a:t>
            </a:r>
          </a:p>
          <a:p>
            <a:pPr marL="285750" lvl="0" indent="-285750" algn="just">
              <a:buFont typeface="Arial" panose="020B0604020202020204" pitchFamily="34" charset="0"/>
              <a:buChar char="•"/>
            </a:pPr>
            <a:r>
              <a:rPr lang="el-GR" dirty="0">
                <a:latin typeface="Tahoma" panose="020B0604030504040204" pitchFamily="34" charset="0"/>
                <a:ea typeface="Tahoma" panose="020B0604030504040204" pitchFamily="34" charset="0"/>
                <a:cs typeface="Tahoma" panose="020B0604030504040204" pitchFamily="34" charset="0"/>
              </a:rPr>
              <a:t> </a:t>
            </a:r>
            <a:r>
              <a:rPr lang="el-GR" b="1" dirty="0">
                <a:solidFill>
                  <a:srgbClr val="FF0000"/>
                </a:solidFill>
                <a:latin typeface="Tahoma" panose="020B0604030504040204" pitchFamily="34" charset="0"/>
                <a:ea typeface="Tahoma" panose="020B0604030504040204" pitchFamily="34" charset="0"/>
                <a:cs typeface="Tahoma" panose="020B0604030504040204" pitchFamily="34" charset="0"/>
              </a:rPr>
              <a:t>Νομολογία που διευκολύνει </a:t>
            </a:r>
            <a:r>
              <a:rPr lang="el-GR" dirty="0">
                <a:latin typeface="Tahoma" panose="020B0604030504040204" pitchFamily="34" charset="0"/>
                <a:ea typeface="Tahoma" panose="020B0604030504040204" pitchFamily="34" charset="0"/>
                <a:cs typeface="Tahoma" panose="020B0604030504040204" pitchFamily="34" charset="0"/>
              </a:rPr>
              <a:t>την αναφορά λαθών </a:t>
            </a:r>
            <a:r>
              <a:rPr lang="el-GR" dirty="0" smtClean="0">
                <a:latin typeface="Tahoma" panose="020B0604030504040204" pitchFamily="34" charset="0"/>
                <a:ea typeface="Tahoma" panose="020B0604030504040204" pitchFamily="34" charset="0"/>
                <a:cs typeface="Tahoma" panose="020B0604030504040204" pitchFamily="34" charset="0"/>
              </a:rPr>
              <a:t> (ΗΠΑ, Ν. Ζηλανδία</a:t>
            </a:r>
            <a:r>
              <a:rPr lang="el-GR" dirty="0" smtClean="0"/>
              <a:t>)</a:t>
            </a:r>
            <a:endParaRPr lang="el-GR" dirty="0"/>
          </a:p>
        </p:txBody>
      </p:sp>
    </p:spTree>
    <p:extLst>
      <p:ext uri="{BB962C8B-B14F-4D97-AF65-F5344CB8AC3E}">
        <p14:creationId xmlns:p14="http://schemas.microsoft.com/office/powerpoint/2010/main" val="244181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p:cNvSpPr txBox="1">
            <a:spLocks/>
          </p:cNvSpPr>
          <p:nvPr/>
        </p:nvSpPr>
        <p:spPr>
          <a:xfrm>
            <a:off x="457200" y="2276872"/>
            <a:ext cx="8229600" cy="27649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Τα παρ’ ολίγον λάθη συμβαίνουν 7 – 100!!! φορές συχνότερα από τα λάθη.</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Κρύβουν τους ίδιους μηχανισμούς οικοδόμησης με τα πραγματικά λάθη</a:t>
            </a: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Σε αντίθεση με τα λάθη τα παρ’ ολίγον λάθη μπορούν να αναφέρονται άφοβα</a:t>
            </a:r>
            <a:endParaRPr lang="el-GR" sz="2400" dirty="0">
              <a:latin typeface="Tahoma" panose="020B0604030504040204" pitchFamily="34" charset="0"/>
              <a:ea typeface="Tahoma" panose="020B0604030504040204" pitchFamily="34" charset="0"/>
              <a:cs typeface="Tahoma" panose="020B0604030504040204" pitchFamily="34" charset="0"/>
            </a:endParaRP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Τίτλος 1"/>
          <p:cNvSpPr txBox="1">
            <a:spLocks/>
          </p:cNvSpPr>
          <p:nvPr/>
        </p:nvSpPr>
        <p:spPr>
          <a:xfrm>
            <a:off x="457200" y="62068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ΑΝΑΛΥΣΗ ΤΩΝ ΠΑΡ’ ΟΛΙΓΟΝ ΛΑΘΩΝ (</a:t>
            </a:r>
            <a:r>
              <a:rPr lang="en-US"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near misses)</a:t>
            </a:r>
            <a:endParaRPr lang="el-GR" sz="3200" dirty="0"/>
          </a:p>
        </p:txBody>
      </p:sp>
    </p:spTree>
    <p:extLst>
      <p:ext uri="{BB962C8B-B14F-4D97-AF65-F5344CB8AC3E}">
        <p14:creationId xmlns:p14="http://schemas.microsoft.com/office/powerpoint/2010/main" val="1558639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340768"/>
            <a:ext cx="8229600" cy="4525963"/>
          </a:xfrm>
        </p:spPr>
        <p:txBody>
          <a:bodyPr>
            <a:normAutofit fontScale="77500" lnSpcReduction="20000"/>
          </a:bodyPr>
          <a:lstStyle/>
          <a:p>
            <a:pPr algn="just"/>
            <a:r>
              <a:rPr lang="el-GR" dirty="0">
                <a:latin typeface="Tahoma" panose="020B0604030504040204" pitchFamily="34" charset="0"/>
                <a:ea typeface="Tahoma" panose="020B0604030504040204" pitchFamily="34" charset="0"/>
                <a:cs typeface="Tahoma" panose="020B0604030504040204" pitchFamily="34" charset="0"/>
              </a:rPr>
              <a:t>Είναι δεδομένο ότι όλο και περισσότεροι προσφεύγουν εναντίον των γιατρών.</a:t>
            </a:r>
          </a:p>
          <a:p>
            <a:pPr algn="just"/>
            <a:r>
              <a:rPr lang="el-GR" dirty="0" smtClean="0">
                <a:latin typeface="Tahoma" panose="020B0604030504040204" pitchFamily="34" charset="0"/>
                <a:ea typeface="Tahoma" panose="020B0604030504040204" pitchFamily="34" charset="0"/>
                <a:cs typeface="Tahoma" panose="020B0604030504040204" pitchFamily="34" charset="0"/>
              </a:rPr>
              <a:t>Για τους </a:t>
            </a:r>
            <a:r>
              <a:rPr lang="el-GR" dirty="0">
                <a:latin typeface="Tahoma" panose="020B0604030504040204" pitchFamily="34" charset="0"/>
                <a:ea typeface="Tahoma" panose="020B0604030504040204" pitchFamily="34" charset="0"/>
                <a:cs typeface="Tahoma" panose="020B0604030504040204" pitchFamily="34" charset="0"/>
              </a:rPr>
              <a:t>γιατρούς η άσκηση της ιατρικής έχει γίνει επικίνδυνη. Και αυτό φαίνεται όχι μόνο από τις μηνύσεις ή τις αγωγές, των οποίων ο αριθμός είναι τεράστιος σε σχέση με 20 χρόνια πριν, αλλά και το ότι σχεδόν όλοι οι γιατροί χειρουργικών ειδικοτήτων είναι σήμερα ασφαλισμένοι με ποσά από 300.000 ευρώ και πάνω και το ποσόν βαίνει διαρκώς αυξανόμενο.</a:t>
            </a:r>
          </a:p>
          <a:p>
            <a:pPr algn="just"/>
            <a:r>
              <a:rPr lang="el-GR" dirty="0" smtClean="0">
                <a:latin typeface="Tahoma" panose="020B0604030504040204" pitchFamily="34" charset="0"/>
                <a:ea typeface="Tahoma" panose="020B0604030504040204" pitchFamily="34" charset="0"/>
                <a:cs typeface="Tahoma" panose="020B0604030504040204" pitchFamily="34" charset="0"/>
              </a:rPr>
              <a:t>Το άσχημο για </a:t>
            </a:r>
            <a:r>
              <a:rPr lang="el-GR" dirty="0">
                <a:latin typeface="Tahoma" panose="020B0604030504040204" pitchFamily="34" charset="0"/>
                <a:ea typeface="Tahoma" panose="020B0604030504040204" pitchFamily="34" charset="0"/>
                <a:cs typeface="Tahoma" panose="020B0604030504040204" pitchFamily="34" charset="0"/>
              </a:rPr>
              <a:t>τον ασθενή όμως </a:t>
            </a:r>
            <a:r>
              <a:rPr lang="el-GR" dirty="0" smtClean="0">
                <a:latin typeface="Tahoma" panose="020B0604030504040204" pitchFamily="34" charset="0"/>
                <a:ea typeface="Tahoma" panose="020B0604030504040204" pitchFamily="34" charset="0"/>
                <a:cs typeface="Tahoma" panose="020B0604030504040204" pitchFamily="34" charset="0"/>
              </a:rPr>
              <a:t>είναι ότι σε </a:t>
            </a:r>
            <a:r>
              <a:rPr lang="el-GR" dirty="0">
                <a:latin typeface="Tahoma" panose="020B0604030504040204" pitchFamily="34" charset="0"/>
                <a:ea typeface="Tahoma" panose="020B0604030504040204" pitchFamily="34" charset="0"/>
                <a:cs typeface="Tahoma" panose="020B0604030504040204" pitchFamily="34" charset="0"/>
              </a:rPr>
              <a:t>όλα τα μέρη του κόσμου, ακόμη και στις ΗΠΑ, στη Γερμανία, στην Ελβετία, που </a:t>
            </a:r>
            <a:r>
              <a:rPr lang="el-GR" dirty="0" smtClean="0">
                <a:latin typeface="Tahoma" panose="020B0604030504040204" pitchFamily="34" charset="0"/>
                <a:ea typeface="Tahoma" panose="020B0604030504040204" pitchFamily="34" charset="0"/>
                <a:cs typeface="Tahoma" panose="020B0604030504040204" pitchFamily="34" charset="0"/>
              </a:rPr>
              <a:t>έχουν υψηλό </a:t>
            </a:r>
            <a:r>
              <a:rPr lang="el-GR" dirty="0">
                <a:latin typeface="Tahoma" panose="020B0604030504040204" pitchFamily="34" charset="0"/>
                <a:ea typeface="Tahoma" panose="020B0604030504040204" pitchFamily="34" charset="0"/>
                <a:cs typeface="Tahoma" panose="020B0604030504040204" pitchFamily="34" charset="0"/>
              </a:rPr>
              <a:t>επίπεδο ιατρικής, συμβαίνουν ιατρικά σφάλματα. </a:t>
            </a:r>
          </a:p>
        </p:txBody>
      </p:sp>
      <p:sp>
        <p:nvSpPr>
          <p:cNvPr id="4" name="Τίτλος 1"/>
          <p:cNvSpPr>
            <a:spLocks noGrp="1"/>
          </p:cNvSpPr>
          <p:nvPr>
            <p:ph type="title"/>
          </p:nvPr>
        </p:nvSpPr>
        <p:spPr>
          <a:xfrm>
            <a:off x="457200" y="274638"/>
            <a:ext cx="8229600" cy="1143000"/>
          </a:xfrm>
        </p:spPr>
        <p:txBody>
          <a:bodyPr>
            <a:noAutofit/>
          </a:bodyPr>
          <a:lstStyle/>
          <a:p>
            <a:r>
              <a:rPr lang="el-GR" sz="2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ΤΟ ΦΑΙΝΟΜΕΝΟ ΤΗΣ ΑΥΞΗΣΗΣ ΤΩΝ ΠΡΟΣΦΥΓΩΝ ΕΝΑΝΤΙΟΝ ΤΩΝ ΓΙΑΤΡΩΝ</a:t>
            </a:r>
            <a:endParaRPr lang="el-GR" sz="28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Αποτέλεσμα εικόνας για σκιτσα δικαστηρι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332736"/>
            <a:ext cx="2160240" cy="134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16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p:cNvSpPr txBox="1">
            <a:spLocks/>
          </p:cNvSpPr>
          <p:nvPr/>
        </p:nvSpPr>
        <p:spPr>
          <a:xfrm>
            <a:off x="457200" y="2276872"/>
            <a:ext cx="8229600" cy="27649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Το μοτίβο </a:t>
            </a:r>
            <a:r>
              <a:rPr lang="en-US" sz="2400" dirty="0" smtClean="0">
                <a:latin typeface="Tahoma" panose="020B0604030504040204" pitchFamily="34" charset="0"/>
                <a:ea typeface="Tahoma" panose="020B0604030504040204" pitchFamily="34" charset="0"/>
                <a:cs typeface="Tahoma" panose="020B0604030504040204" pitchFamily="34" charset="0"/>
              </a:rPr>
              <a:t>(pattern) </a:t>
            </a:r>
            <a:r>
              <a:rPr lang="el-GR" sz="2400" dirty="0" smtClean="0">
                <a:latin typeface="Tahoma" panose="020B0604030504040204" pitchFamily="34" charset="0"/>
                <a:ea typeface="Tahoma" panose="020B0604030504040204" pitchFamily="34" charset="0"/>
                <a:cs typeface="Tahoma" panose="020B0604030504040204" pitchFamily="34" charset="0"/>
              </a:rPr>
              <a:t>των συχνότερων λαθών</a:t>
            </a: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Τα υποκρυπτόμενα λάθη του συστήματος υγείας</a:t>
            </a: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a:p>
            <a:pPr algn="just"/>
            <a:r>
              <a:rPr lang="el-GR" sz="2400" dirty="0" smtClean="0">
                <a:latin typeface="Tahoma" panose="020B0604030504040204" pitchFamily="34" charset="0"/>
                <a:ea typeface="Tahoma" panose="020B0604030504040204" pitchFamily="34" charset="0"/>
                <a:cs typeface="Tahoma" panose="020B0604030504040204" pitchFamily="34" charset="0"/>
              </a:rPr>
              <a:t>Ευαισθητοποιείται το προσωπικό να δίνει σημασία στα επωαζόμενα λάθη ώστε να </a:t>
            </a:r>
            <a:r>
              <a:rPr lang="el-GR" sz="2400" smtClean="0">
                <a:latin typeface="Tahoma" panose="020B0604030504040204" pitchFamily="34" charset="0"/>
                <a:ea typeface="Tahoma" panose="020B0604030504040204" pitchFamily="34" charset="0"/>
                <a:cs typeface="Tahoma" panose="020B0604030504040204" pitchFamily="34" charset="0"/>
              </a:rPr>
              <a:t>τα προλαβαίνει</a:t>
            </a:r>
            <a:endParaRPr lang="el-GR"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a:p>
            <a:pPr algn="just"/>
            <a:endParaRPr lang="el-GR"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Τίτλος 1"/>
          <p:cNvSpPr txBox="1">
            <a:spLocks/>
          </p:cNvSpPr>
          <p:nvPr/>
        </p:nvSpPr>
        <p:spPr>
          <a:xfrm>
            <a:off x="457200" y="54868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ΑΠΟ ΤΗΝ ΑΝΑΛΥΣΗ ΤΩΝ ΠΑΡ’ ΟΛΙΓΟΝ ΛΑΘΩΝ ΜΑΘΑΙΝΟΥΜΕ</a:t>
            </a:r>
            <a:endParaRPr lang="el-GR" sz="3200" dirty="0"/>
          </a:p>
        </p:txBody>
      </p:sp>
    </p:spTree>
    <p:extLst>
      <p:ext uri="{BB962C8B-B14F-4D97-AF65-F5344CB8AC3E}">
        <p14:creationId xmlns:p14="http://schemas.microsoft.com/office/powerpoint/2010/main" val="4277399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30" y="260648"/>
            <a:ext cx="8047090" cy="3031043"/>
          </a:xfrm>
          <a:prstGeom prst="rect">
            <a:avLst/>
          </a:prstGeom>
        </p:spPr>
      </p:pic>
      <p:sp>
        <p:nvSpPr>
          <p:cNvPr id="2" name="Ορθογώνιο 1"/>
          <p:cNvSpPr/>
          <p:nvPr/>
        </p:nvSpPr>
        <p:spPr>
          <a:xfrm>
            <a:off x="477416" y="3135121"/>
            <a:ext cx="8047090" cy="3785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l-GR" sz="2000" dirty="0" smtClean="0">
                <a:latin typeface="Tahoma" panose="020B0604030504040204" pitchFamily="34" charset="0"/>
                <a:ea typeface="Tahoma" panose="020B0604030504040204" pitchFamily="34" charset="0"/>
                <a:cs typeface="Tahoma" panose="020B0604030504040204" pitchFamily="34" charset="0"/>
              </a:rPr>
              <a:t>Τα δυο σημεία που μπορούμε να παρέμβουμε είναι στους 2 ρόμβους του σχήματος.</a:t>
            </a:r>
          </a:p>
          <a:p>
            <a:pPr marL="285750" indent="-285750" algn="just">
              <a:lnSpc>
                <a:spcPct val="150000"/>
              </a:lnSpc>
              <a:buFont typeface="Arial" panose="020B0604020202020204" pitchFamily="34" charset="0"/>
              <a:buChar char="•"/>
            </a:pPr>
            <a:r>
              <a:rPr lang="el-GR" sz="2000" dirty="0" smtClean="0">
                <a:latin typeface="Tahoma" panose="020B0604030504040204" pitchFamily="34" charset="0"/>
                <a:ea typeface="Tahoma" panose="020B0604030504040204" pitchFamily="34" charset="0"/>
                <a:cs typeface="Tahoma" panose="020B0604030504040204" pitchFamily="34" charset="0"/>
              </a:rPr>
              <a:t>Στο σχεδιασμό επαρκούς άμυνας και στην έκτακτη μη – προσχεδιασμένη επέμβαση. </a:t>
            </a:r>
          </a:p>
          <a:p>
            <a:pPr marL="285750" indent="-285750" algn="just">
              <a:lnSpc>
                <a:spcPct val="150000"/>
              </a:lnSpc>
              <a:buFont typeface="Arial" panose="020B0604020202020204" pitchFamily="34" charset="0"/>
              <a:buChar char="•"/>
            </a:pPr>
            <a:r>
              <a:rPr lang="el-GR" sz="2000" dirty="0" smtClean="0">
                <a:solidFill>
                  <a:srgbClr val="92D050"/>
                </a:solidFill>
                <a:latin typeface="Tahoma" panose="020B0604030504040204" pitchFamily="34" charset="0"/>
                <a:ea typeface="Tahoma" panose="020B0604030504040204" pitchFamily="34" charset="0"/>
                <a:cs typeface="Tahoma" panose="020B0604030504040204" pitchFamily="34" charset="0"/>
              </a:rPr>
              <a:t>Όταν διαπιστωθεί ότι η τελευταία μπορεί να αποτρέψει ένα λάθος τότε θα πρέπει να ενσωματωθεί στην προσχεδιασμένη άμυνα.</a:t>
            </a:r>
          </a:p>
          <a:p>
            <a:pPr marL="285750" indent="-285750" algn="just">
              <a:lnSpc>
                <a:spcPct val="150000"/>
              </a:lnSpc>
              <a:buFont typeface="Arial" panose="020B0604020202020204" pitchFamily="34" charset="0"/>
              <a:buChar char="•"/>
            </a:pPr>
            <a:r>
              <a:rPr lang="el-GR" sz="2000" dirty="0" smtClean="0">
                <a:latin typeface="Tahoma" panose="020B0604030504040204" pitchFamily="34" charset="0"/>
                <a:ea typeface="Tahoma" panose="020B0604030504040204" pitchFamily="34" charset="0"/>
                <a:cs typeface="Tahoma" panose="020B0604030504040204" pitchFamily="34" charset="0"/>
              </a:rPr>
              <a:t>Για να μπορέσει όμως να συμβεί αυτό, </a:t>
            </a:r>
            <a:r>
              <a:rPr lang="el-GR" sz="20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πρέπει πρώτα να αναφερθεί το παρ’ ολίγον λάθος.</a:t>
            </a:r>
            <a:endParaRPr lang="el-GR" sz="20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4118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860" y="260649"/>
            <a:ext cx="5286412" cy="4023734"/>
          </a:xfrm>
          <a:prstGeom prst="rect">
            <a:avLst/>
          </a:prstGeom>
        </p:spPr>
      </p:pic>
      <p:sp>
        <p:nvSpPr>
          <p:cNvPr id="3" name="Ορθογώνιο 2"/>
          <p:cNvSpPr/>
          <p:nvPr/>
        </p:nvSpPr>
        <p:spPr>
          <a:xfrm>
            <a:off x="563651" y="4645953"/>
            <a:ext cx="8136904" cy="1477328"/>
          </a:xfrm>
          <a:prstGeom prst="rect">
            <a:avLst/>
          </a:prstGeom>
        </p:spPr>
        <p:txBody>
          <a:bodyPr wrap="square">
            <a:spAutoFit/>
          </a:bodyPr>
          <a:lstStyle/>
          <a:p>
            <a:pPr algn="just">
              <a:lnSpc>
                <a:spcPct val="150000"/>
              </a:lnSpc>
            </a:pPr>
            <a:r>
              <a:rPr lang="el-GR" sz="2000" b="1" dirty="0" smtClean="0">
                <a:latin typeface="Tahoma" panose="020B0604030504040204" pitchFamily="34" charset="0"/>
                <a:ea typeface="Tahoma" panose="020B0604030504040204" pitchFamily="34" charset="0"/>
                <a:cs typeface="Tahoma" panose="020B0604030504040204" pitchFamily="34" charset="0"/>
              </a:rPr>
              <a:t>Ασφάλεια, κόστος και ποιότητα Ιατρικών Υπηρεσιών είναι συγκοινωνούντα δοχεία και ελέγχοντας τα ιατρικά λάθη πετυχαίνει κανείς βελτίωση όλων των παραμέτρων</a:t>
            </a:r>
            <a:endParaRPr lang="el-GR"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1542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457200" y="980728"/>
            <a:ext cx="8229600" cy="396044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Επίσημη κυβερνητική πολιτική η πρόληψη των ιατρικών σφαλμάτων στο Σύστημα Υγείας</a:t>
            </a:r>
          </a:p>
          <a:p>
            <a:pPr marL="457200" indent="-457200" algn="l">
              <a:buFont typeface="Arial" panose="020B0604020202020204" pitchFamily="34" charset="0"/>
              <a:buChar char="•"/>
            </a:pPr>
            <a:endParaRPr lang="el-GR"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Σύσταση Ειδικών Επιτροπών Λαθών στα Νοσοκομεία, Μονάδες Υγείας</a:t>
            </a:r>
          </a:p>
          <a:p>
            <a:pPr marL="457200" indent="-457200" algn="l">
              <a:buFont typeface="Arial" panose="020B0604020202020204" pitchFamily="34" charset="0"/>
              <a:buChar char="•"/>
            </a:pPr>
            <a:endPar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Κατάλληλο Νομοθετικό Πλαίσιο</a:t>
            </a:r>
            <a:endParaRPr lang="el-GR" sz="3200" dirty="0"/>
          </a:p>
        </p:txBody>
      </p:sp>
    </p:spTree>
    <p:extLst>
      <p:ext uri="{BB962C8B-B14F-4D97-AF65-F5344CB8AC3E}">
        <p14:creationId xmlns:p14="http://schemas.microsoft.com/office/powerpoint/2010/main" val="228158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0648"/>
            <a:ext cx="3384376" cy="2850288"/>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704574"/>
            <a:ext cx="3647681" cy="3128270"/>
          </a:xfrm>
          <a:prstGeom prst="rect">
            <a:avLst/>
          </a:prstGeom>
        </p:spPr>
      </p:pic>
      <p:sp>
        <p:nvSpPr>
          <p:cNvPr id="5" name="Ορθογώνιο 4"/>
          <p:cNvSpPr/>
          <p:nvPr/>
        </p:nvSpPr>
        <p:spPr>
          <a:xfrm>
            <a:off x="539552" y="5085184"/>
            <a:ext cx="8136904" cy="1414554"/>
          </a:xfrm>
          <a:prstGeom prst="rect">
            <a:avLst/>
          </a:prstGeom>
        </p:spPr>
        <p:txBody>
          <a:bodyPr wrap="square">
            <a:spAutoFit/>
          </a:bodyPr>
          <a:lstStyle/>
          <a:p>
            <a:pPr algn="just">
              <a:lnSpc>
                <a:spcPct val="150000"/>
              </a:lnSpc>
            </a:pPr>
            <a:r>
              <a:rPr lang="el-GR" sz="20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Το ζητούμενο είναι η δημιουργία ενός ασφαλούς περιβάλλοντος  χωρίς ανεπαρκείς αλλά ούτε και πολύπλοκες δυσκίνητες προφυλάξεις</a:t>
            </a:r>
            <a:endParaRPr lang="el-GR" sz="20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261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24744"/>
            <a:ext cx="8229600" cy="5472608"/>
          </a:xfrm>
        </p:spPr>
        <p:txBody>
          <a:bodyPr>
            <a:normAutofit fontScale="62500" lnSpcReduction="20000"/>
          </a:bodyPr>
          <a:lstStyle/>
          <a:p>
            <a:pPr algn="just">
              <a:lnSpc>
                <a:spcPct val="170000"/>
              </a:lnSpc>
            </a:pPr>
            <a:r>
              <a:rPr lang="el-G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Κοινωνικοί παράγοντες</a:t>
            </a:r>
            <a:r>
              <a:rPr lang="el-GR" b="1" dirty="0" smtClean="0">
                <a:latin typeface="Tahoma" panose="020B0604030504040204" pitchFamily="34" charset="0"/>
                <a:ea typeface="Tahoma" panose="020B0604030504040204" pitchFamily="34" charset="0"/>
                <a:cs typeface="Tahoma" panose="020B0604030504040204" pitchFamily="34" charset="0"/>
              </a:rPr>
              <a:t>: Παλιότερα </a:t>
            </a:r>
            <a:r>
              <a:rPr lang="el-GR" b="1" dirty="0">
                <a:latin typeface="Tahoma" panose="020B0604030504040204" pitchFamily="34" charset="0"/>
                <a:ea typeface="Tahoma" panose="020B0604030504040204" pitchFamily="34" charset="0"/>
                <a:cs typeface="Tahoma" panose="020B0604030504040204" pitchFamily="34" charset="0"/>
              </a:rPr>
              <a:t>υπήρχαν πολύ λίγοι γιατροί, καλών οικογενειών και ο κόσμος έδειχνε εξαιρετικό σεβασμό. Ας μη λησμονούμε το ότι μέχρι και τη δεκαετία του ’60 ο γιατρός μαζί με το δήμαρχο, το δάσκαλο, τον παπά, τον δικηγόρο, αν υπήρχε, αποτελούσαν την «νομενκλατούρα» του χωριού. Επομένως τα ιατρικά σφάλματα δεν ονομάζονταν έτσι, αλλά ήταν προφανώς θέλημα </a:t>
            </a:r>
            <a:r>
              <a:rPr lang="el-GR" b="1" dirty="0" smtClean="0">
                <a:latin typeface="Tahoma" panose="020B0604030504040204" pitchFamily="34" charset="0"/>
                <a:ea typeface="Tahoma" panose="020B0604030504040204" pitchFamily="34" charset="0"/>
                <a:cs typeface="Tahoma" panose="020B0604030504040204" pitchFamily="34" charset="0"/>
              </a:rPr>
              <a:t>Θεού,  </a:t>
            </a:r>
            <a:r>
              <a:rPr lang="el-GR" b="1" dirty="0">
                <a:latin typeface="Tahoma" panose="020B0604030504040204" pitchFamily="34" charset="0"/>
                <a:ea typeface="Tahoma" panose="020B0604030504040204" pitchFamily="34" charset="0"/>
                <a:cs typeface="Tahoma" panose="020B0604030504040204" pitchFamily="34" charset="0"/>
              </a:rPr>
              <a:t>μια </a:t>
            </a:r>
            <a:r>
              <a:rPr lang="el-GR" b="1" dirty="0" smtClean="0">
                <a:latin typeface="Tahoma" panose="020B0604030504040204" pitchFamily="34" charset="0"/>
                <a:ea typeface="Tahoma" panose="020B0604030504040204" pitchFamily="34" charset="0"/>
                <a:cs typeface="Tahoma" panose="020B0604030504040204" pitchFamily="34" charset="0"/>
              </a:rPr>
              <a:t>επιπλοκή, μια άτυχη στιγμή, μια </a:t>
            </a:r>
            <a:r>
              <a:rPr lang="el-GR" b="1" dirty="0">
                <a:latin typeface="Tahoma" panose="020B0604030504040204" pitchFamily="34" charset="0"/>
                <a:ea typeface="Tahoma" panose="020B0604030504040204" pitchFamily="34" charset="0"/>
                <a:cs typeface="Tahoma" panose="020B0604030504040204" pitchFamily="34" charset="0"/>
              </a:rPr>
              <a:t>εσφαλμένη διάγνωση. Με την πάροδο των χρόνων το ιατρικό επάγγελμα, όπως και όλα τα επαγγέλματα, με τον υπερπληθωρισμό, έχασε τη λάμψη του. </a:t>
            </a:r>
            <a:endParaRPr lang="el-GR"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Τίτλος 1"/>
          <p:cNvSpPr>
            <a:spLocks noGrp="1"/>
          </p:cNvSpPr>
          <p:nvPr>
            <p:ph type="title"/>
          </p:nvPr>
        </p:nvSpPr>
        <p:spPr>
          <a:xfrm>
            <a:off x="467544" y="0"/>
            <a:ext cx="8229600" cy="1143000"/>
          </a:xfrm>
        </p:spPr>
        <p:txBody>
          <a:bodyPr>
            <a:noAutofit/>
          </a:bodyPr>
          <a:lstStyle/>
          <a:p>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ΠΟΥ ΟΦΕΙΛΕΤΑΙ ΤΟ ΦΑΙΝΟΜΕΝΟ ΤΗΣ ΑΥΞΗΣΗΣ ΤΩΝ ΠΡΟΣΦΥΓΩΝ ΕΝΑΝΤΙΟΝ ΤΩΝ ΓΙΑΤΡΩΝ</a:t>
            </a:r>
            <a:endParaRPr lang="el-GR" sz="2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237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p:cNvSpPr txBox="1">
            <a:spLocks/>
          </p:cNvSpPr>
          <p:nvPr/>
        </p:nvSpPr>
        <p:spPr>
          <a:xfrm>
            <a:off x="457200" y="548680"/>
            <a:ext cx="8229600" cy="6048672"/>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el-G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Τα  ΜΜΕ</a:t>
            </a:r>
            <a:r>
              <a:rPr lang="el-GR" b="1" dirty="0" smtClean="0">
                <a:latin typeface="Tahoma" panose="020B0604030504040204" pitchFamily="34" charset="0"/>
                <a:ea typeface="Tahoma" panose="020B0604030504040204" pitchFamily="34" charset="0"/>
                <a:cs typeface="Tahoma" panose="020B0604030504040204" pitchFamily="34" charset="0"/>
              </a:rPr>
              <a:t>: </a:t>
            </a:r>
            <a:r>
              <a:rPr lang="el-GR" b="1" dirty="0">
                <a:latin typeface="Tahoma" panose="020B0604030504040204" pitchFamily="34" charset="0"/>
                <a:ea typeface="Tahoma" panose="020B0604030504040204" pitchFamily="34" charset="0"/>
                <a:cs typeface="Tahoma" panose="020B0604030504040204" pitchFamily="34" charset="0"/>
              </a:rPr>
              <a:t>Δυστυχώς είδηση είναι το ιατρικό σφάλμα και όχι η θεραπεία του ασθενούς. Έτσι το 1%, το 5% των επιπλοκών μιας επέμβασης </a:t>
            </a:r>
            <a:r>
              <a:rPr lang="el-GR" b="1" dirty="0" err="1">
                <a:latin typeface="Tahoma" panose="020B0604030504040204" pitchFamily="34" charset="0"/>
                <a:ea typeface="Tahoma" panose="020B0604030504040204" pitchFamily="34" charset="0"/>
                <a:cs typeface="Tahoma" panose="020B0604030504040204" pitchFamily="34" charset="0"/>
              </a:rPr>
              <a:t>δαιμονοποιούνται</a:t>
            </a:r>
            <a:r>
              <a:rPr lang="el-GR" b="1" dirty="0">
                <a:latin typeface="Tahoma" panose="020B0604030504040204" pitchFamily="34" charset="0"/>
                <a:ea typeface="Tahoma" panose="020B0604030504040204" pitchFamily="34" charset="0"/>
                <a:cs typeface="Tahoma" panose="020B0604030504040204" pitchFamily="34" charset="0"/>
              </a:rPr>
              <a:t>, προβάλλονται με αρνητικό τρόπο, με συγγενείς που σπαράζουν μπροστά στις κάμερες, και δικαιολογημένα από πλευράς τους. Μπορεί η ατυχής εξέλιξη να μην οφείλεται σε σφάλμα του γιατρού, αλλά σε ρίσκο της ίδιας της επέμβασης ή και σε ταλαιπωρημένο οργανισμό του ασθενούς με υποκείμενα νοσήματα, όπως καρδιοπάθειες, σακχαρώδη διαβήτη κλπ.</a:t>
            </a:r>
          </a:p>
          <a:p>
            <a:pPr algn="just">
              <a:lnSpc>
                <a:spcPct val="120000"/>
              </a:lnSpc>
            </a:pPr>
            <a:r>
              <a:rPr lang="el-GR" b="1" dirty="0">
                <a:latin typeface="Tahoma" panose="020B0604030504040204" pitchFamily="34" charset="0"/>
                <a:ea typeface="Tahoma" panose="020B0604030504040204" pitchFamily="34" charset="0"/>
                <a:cs typeface="Tahoma" panose="020B0604030504040204" pitchFamily="34" charset="0"/>
              </a:rPr>
              <a:t>Δ</a:t>
            </a:r>
            <a:r>
              <a:rPr lang="el-GR" b="1" dirty="0" smtClean="0">
                <a:latin typeface="Tahoma" panose="020B0604030504040204" pitchFamily="34" charset="0"/>
                <a:ea typeface="Tahoma" panose="020B0604030504040204" pitchFamily="34" charset="0"/>
                <a:cs typeface="Tahoma" panose="020B0604030504040204" pitchFamily="34" charset="0"/>
              </a:rPr>
              <a:t>ιογκώνουν, «δικάζουν» και δημιουργούν ένα </a:t>
            </a:r>
            <a:r>
              <a:rPr lang="el-GR" b="1" dirty="0" err="1" smtClean="0">
                <a:latin typeface="Tahoma" panose="020B0604030504040204" pitchFamily="34" charset="0"/>
                <a:ea typeface="Tahoma" panose="020B0604030504040204" pitchFamily="34" charset="0"/>
                <a:cs typeface="Tahoma" panose="020B0604030504040204" pitchFamily="34" charset="0"/>
              </a:rPr>
              <a:t>απαξιωτκό</a:t>
            </a:r>
            <a:r>
              <a:rPr lang="el-GR" b="1" dirty="0" smtClean="0">
                <a:latin typeface="Tahoma" panose="020B0604030504040204" pitchFamily="34" charset="0"/>
                <a:ea typeface="Tahoma" panose="020B0604030504040204" pitchFamily="34" charset="0"/>
                <a:cs typeface="Tahoma" panose="020B0604030504040204" pitchFamily="34" charset="0"/>
              </a:rPr>
              <a:t> και αρνητικό κλίμα σε κάθε </a:t>
            </a:r>
            <a:r>
              <a:rPr lang="el-GR" b="1" dirty="0" err="1" smtClean="0">
                <a:latin typeface="Tahoma" panose="020B0604030504040204" pitchFamily="34" charset="0"/>
                <a:ea typeface="Tahoma" panose="020B0604030504040204" pitchFamily="34" charset="0"/>
                <a:cs typeface="Tahoma" panose="020B0604030504040204" pitchFamily="34" charset="0"/>
              </a:rPr>
              <a:t>καταγγελόμενο</a:t>
            </a:r>
            <a:r>
              <a:rPr lang="el-GR" b="1" dirty="0" smtClean="0">
                <a:latin typeface="Tahoma" panose="020B0604030504040204" pitchFamily="34" charset="0"/>
                <a:ea typeface="Tahoma" panose="020B0604030504040204" pitchFamily="34" charset="0"/>
                <a:cs typeface="Tahoma" panose="020B0604030504040204" pitchFamily="34" charset="0"/>
              </a:rPr>
              <a:t> ιατρικό λάθος. Αντιμετωπίζουν και στιγματίζουν τον εμπλεκόμενο ιατρό σαν «απατεώνα, τυχάρπαστο, παλιάνθρωπο, εκμεταλλευτή του ανθρώπινου πόνου» ασχέτως αν δεν έχει γίνει η νόμιμη δίκη και δεν έχει ακουστεί ο αντίλογος και παρότι είναι αυτονόητο ότι κανένας ιατρός δεν επιθυμεί το λάθος. Λόγω αυτού του κλίματος επιθετικότητας οι εμπλεκόμενοι ιατροί αμυνόμενοι δεν αναφέρουν τις λεπτομέρειες που οδήγησαν στο λάθος –όταν υπήρξε- και δεν το παραδέχονται καν. Έτσι όμως η ευκαιρία να αναλυθεί και να μην επαναληφθεί χάνεται.   </a:t>
            </a:r>
            <a:endParaRPr lang="el-G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876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764704"/>
            <a:ext cx="8229600" cy="5361459"/>
          </a:xfrm>
        </p:spPr>
        <p:txBody>
          <a:bodyPr>
            <a:normAutofit fontScale="70000" lnSpcReduction="20000"/>
          </a:bodyPr>
          <a:lstStyle/>
          <a:p>
            <a:pPr algn="just"/>
            <a:r>
              <a:rPr lang="el-GR" b="1" dirty="0" smtClean="0">
                <a:solidFill>
                  <a:srgbClr val="FF0000"/>
                </a:solidFill>
              </a:rPr>
              <a:t>Δυσπιστία</a:t>
            </a:r>
            <a:r>
              <a:rPr lang="el-GR" b="1" dirty="0" smtClean="0"/>
              <a:t>: των </a:t>
            </a:r>
            <a:r>
              <a:rPr lang="el-GR" b="1" dirty="0"/>
              <a:t>ασθενών έναντι των κρατικών ιδίως νοσοκομείων όπου, εκ των προτέρων «πεπεισμένοι» ότι δεν πρόκειται να εξυπηρετηθούν, προσέρχονται με αρκετούς συγγενείς και φίλους για να τους χρησιμοποιήσουν ως μέσο πίεσης εναντίον των </a:t>
            </a:r>
            <a:r>
              <a:rPr lang="el-GR" b="1" dirty="0" smtClean="0"/>
              <a:t>γιατρών.</a:t>
            </a:r>
          </a:p>
          <a:p>
            <a:pPr algn="just"/>
            <a:r>
              <a:rPr lang="el-GR" b="1" dirty="0" smtClean="0">
                <a:solidFill>
                  <a:srgbClr val="FF0000"/>
                </a:solidFill>
              </a:rPr>
              <a:t>Οικονομικό κίνητρο</a:t>
            </a:r>
            <a:r>
              <a:rPr lang="el-GR" b="1" dirty="0" smtClean="0"/>
              <a:t>: Από </a:t>
            </a:r>
            <a:r>
              <a:rPr lang="el-GR" b="1" dirty="0"/>
              <a:t>την άλλη πλευρά εδώ και μερικά χρόνια, ακόμη και πριν την κρίση, υπήρχε η πεποίθηση, μερικώς δικαιολογημένη, ότι οι γιατροί έχουν πολλά χρήματα. Έτσι ο οικονομικός παράγοντας ήταν και είναι ισχυρό κίνητρο για την άσκηση μηνύσεων και αγωγών κατά των γιατρών.</a:t>
            </a:r>
          </a:p>
          <a:p>
            <a:pPr algn="just"/>
            <a:r>
              <a:rPr lang="el-GR" b="1" dirty="0" smtClean="0">
                <a:solidFill>
                  <a:srgbClr val="FF0000"/>
                </a:solidFill>
              </a:rPr>
              <a:t>Η τακτική των ιατρών</a:t>
            </a:r>
            <a:r>
              <a:rPr lang="el-GR" b="1" dirty="0" smtClean="0"/>
              <a:t>: οι </a:t>
            </a:r>
            <a:r>
              <a:rPr lang="el-GR" b="1" dirty="0"/>
              <a:t>γιατροί, για να μην αγχώσουν τους ασθενείς και τους οικείους τους υπόσχονται κατά κάποιο τρόπο την επιτυχία της επέμβασης, όπως και το ότι, μετά από μια επιπλοκή ή δυσμενή εξέλιξη, ο γιατρός δεν μπορεί να διαχειρισθεί με κατάλληλο τρόπο τους συγγενείς, αρκετές φορές εξαφανίζεται, κάτι που τους εξαγριώνει και είναι και στοιχείο έμμεσης υπαιτιότητάς του</a:t>
            </a:r>
            <a:r>
              <a:rPr lang="el-GR" b="1" dirty="0" smtClean="0"/>
              <a:t>. </a:t>
            </a:r>
            <a:endParaRPr lang="el-GR" b="1" dirty="0"/>
          </a:p>
          <a:p>
            <a:pPr algn="just"/>
            <a:endParaRPr lang="el-GR" b="1" dirty="0"/>
          </a:p>
        </p:txBody>
      </p:sp>
    </p:spTree>
    <p:extLst>
      <p:ext uri="{BB962C8B-B14F-4D97-AF65-F5344CB8AC3E}">
        <p14:creationId xmlns:p14="http://schemas.microsoft.com/office/powerpoint/2010/main" val="523800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ΟΡΙΣΜΟΣ ΤΟΥ ΙΑΤΡΙΚΟΥ ΣΦΑΛΜΑΤΟΣ</a:t>
            </a:r>
            <a:endParaRPr lang="el-GR"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 name="Θέση περιεχομένου 2"/>
          <p:cNvSpPr txBox="1">
            <a:spLocks/>
          </p:cNvSpPr>
          <p:nvPr/>
        </p:nvSpPr>
        <p:spPr>
          <a:xfrm>
            <a:off x="457200" y="1052736"/>
            <a:ext cx="8229600" cy="528002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400" b="1" dirty="0" smtClean="0">
                <a:latin typeface="Tahoma" panose="020B0604030504040204" pitchFamily="34" charset="0"/>
                <a:ea typeface="Tahoma" panose="020B0604030504040204" pitchFamily="34" charset="0"/>
                <a:cs typeface="Tahoma" panose="020B0604030504040204" pitchFamily="34" charset="0"/>
              </a:rPr>
              <a:t> Απόκλιση απ</a:t>
            </a:r>
            <a:r>
              <a:rPr lang="el-GR" sz="2400" b="1" dirty="0">
                <a:latin typeface="Tahoma" panose="020B0604030504040204" pitchFamily="34" charset="0"/>
                <a:ea typeface="Tahoma" panose="020B0604030504040204" pitchFamily="34" charset="0"/>
                <a:cs typeface="Tahoma" panose="020B0604030504040204" pitchFamily="34" charset="0"/>
              </a:rPr>
              <a:t>ό</a:t>
            </a:r>
            <a:r>
              <a:rPr lang="el-GR" sz="2400" b="1" dirty="0" smtClean="0">
                <a:latin typeface="Tahoma" panose="020B0604030504040204" pitchFamily="34" charset="0"/>
                <a:ea typeface="Tahoma" panose="020B0604030504040204" pitchFamily="34" charset="0"/>
                <a:cs typeface="Tahoma" panose="020B0604030504040204" pitchFamily="34" charset="0"/>
              </a:rPr>
              <a:t> αυτό </a:t>
            </a:r>
            <a:r>
              <a:rPr lang="el-GR" sz="2400" b="1" dirty="0">
                <a:latin typeface="Tahoma" panose="020B0604030504040204" pitchFamily="34" charset="0"/>
                <a:ea typeface="Tahoma" panose="020B0604030504040204" pitchFamily="34" charset="0"/>
                <a:cs typeface="Tahoma" panose="020B0604030504040204" pitchFamily="34" charset="0"/>
              </a:rPr>
              <a:t>το οποίο γενικώς πιστεύεται ως </a:t>
            </a:r>
            <a:r>
              <a:rPr lang="el-GR" sz="2400" b="1" dirty="0" smtClean="0">
                <a:latin typeface="Tahoma" panose="020B0604030504040204" pitchFamily="34" charset="0"/>
                <a:ea typeface="Tahoma" panose="020B0604030504040204" pitchFamily="34" charset="0"/>
                <a:cs typeface="Tahoma" panose="020B0604030504040204" pitchFamily="34" charset="0"/>
              </a:rPr>
              <a:t>αποδεκτό</a:t>
            </a:r>
            <a:endParaRPr lang="el-GR" sz="2400" b="1" dirty="0">
              <a:latin typeface="Tahoma" panose="020B0604030504040204" pitchFamily="34" charset="0"/>
              <a:ea typeface="Tahoma" panose="020B0604030504040204" pitchFamily="34" charset="0"/>
              <a:cs typeface="Tahoma" panose="020B0604030504040204" pitchFamily="34" charset="0"/>
            </a:endParaRPr>
          </a:p>
          <a:p>
            <a:pPr algn="just"/>
            <a:endParaRPr lang="el-GR" sz="2400" b="1"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a:t>
            </a:r>
            <a:r>
              <a:rPr lang="el-GR" sz="2400" b="1" dirty="0">
                <a:latin typeface="Tahoma" panose="020B0604030504040204" pitchFamily="34" charset="0"/>
                <a:ea typeface="Tahoma" panose="020B0604030504040204" pitchFamily="34" charset="0"/>
                <a:cs typeface="Tahoma" panose="020B0604030504040204" pitchFamily="34" charset="0"/>
              </a:rPr>
              <a:t>προσφερθείσα ιατρική φροντίδα ήταν κατώτερη της </a:t>
            </a:r>
            <a:r>
              <a:rPr lang="el-GR" sz="2400" b="1" dirty="0" smtClean="0">
                <a:latin typeface="Tahoma" panose="020B0604030504040204" pitchFamily="34" charset="0"/>
                <a:ea typeface="Tahoma" panose="020B0604030504040204" pitchFamily="34" charset="0"/>
                <a:cs typeface="Tahoma" panose="020B0604030504040204" pitchFamily="34" charset="0"/>
              </a:rPr>
              <a:t>αναμενόμενης</a:t>
            </a:r>
          </a:p>
          <a:p>
            <a:pPr marL="0" indent="0" algn="just">
              <a:buNone/>
            </a:pPr>
            <a:endParaRPr lang="el-GR" sz="2400" b="1" dirty="0">
              <a:latin typeface="Tahoma" panose="020B0604030504040204" pitchFamily="34" charset="0"/>
              <a:ea typeface="Tahoma" panose="020B0604030504040204" pitchFamily="34" charset="0"/>
              <a:cs typeface="Tahoma" panose="020B0604030504040204" pitchFamily="34" charset="0"/>
            </a:endParaRPr>
          </a:p>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a:t>
            </a:r>
            <a:r>
              <a:rPr lang="el-GR" sz="2400" b="1" dirty="0">
                <a:latin typeface="Tahoma" panose="020B0604030504040204" pitchFamily="34" charset="0"/>
                <a:ea typeface="Tahoma" panose="020B0604030504040204" pitchFamily="34" charset="0"/>
                <a:cs typeface="Tahoma" panose="020B0604030504040204" pitchFamily="34" charset="0"/>
              </a:rPr>
              <a:t>προσφερθείσα ιατρική υπηρεσία ήταν κατώτερη και από την ιατρική φροντίδα που θα πρόσφερε ένας μέσης ικανότητος </a:t>
            </a:r>
            <a:r>
              <a:rPr lang="el-GR" sz="2400" b="1" dirty="0" smtClean="0">
                <a:latin typeface="Tahoma" panose="020B0604030504040204" pitchFamily="34" charset="0"/>
                <a:ea typeface="Tahoma" panose="020B0604030504040204" pitchFamily="34" charset="0"/>
                <a:cs typeface="Tahoma" panose="020B0604030504040204" pitchFamily="34" charset="0"/>
              </a:rPr>
              <a:t>ιατρός. </a:t>
            </a:r>
            <a:r>
              <a:rPr lang="el-GR" sz="2400" b="1" dirty="0">
                <a:latin typeface="Tahoma" panose="020B0604030504040204" pitchFamily="34" charset="0"/>
                <a:ea typeface="Tahoma" panose="020B0604030504040204" pitchFamily="34" charset="0"/>
                <a:cs typeface="Tahoma" panose="020B0604030504040204" pitchFamily="34" charset="0"/>
              </a:rPr>
              <a:t>Σημαίνει ότι ο γιατρός πρέπει να ενεργεί πάντοτε σύμφωνα με τους κανόνες της ιατρικής επιστήμης, τέχνης και δεοντολογίας και να επιδεικνύει προς τον ασθενή εκείνο το ενδιαφέρον που πρέπει, εκείνο το ενδιαφέρον που αναμένει η κοινωνία και η πολιτεία να δείξει </a:t>
            </a:r>
            <a:r>
              <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rPr>
              <a:t>ένας μέσος εξειδικευμένος </a:t>
            </a:r>
            <a:r>
              <a:rPr lang="el-G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γιατρός</a:t>
            </a:r>
            <a:r>
              <a:rPr lang="el-GR" sz="2400" b="1" dirty="0" smtClean="0">
                <a:latin typeface="Tahoma" panose="020B0604030504040204" pitchFamily="34" charset="0"/>
                <a:ea typeface="Tahoma" panose="020B0604030504040204" pitchFamily="34" charset="0"/>
                <a:cs typeface="Tahoma" panose="020B0604030504040204" pitchFamily="34" charset="0"/>
              </a:rPr>
              <a:t>. </a:t>
            </a:r>
            <a:r>
              <a:rPr lang="el-GR" sz="2400" b="1" dirty="0">
                <a:latin typeface="Tahoma" panose="020B0604030504040204" pitchFamily="34" charset="0"/>
                <a:ea typeface="Tahoma" panose="020B0604030504040204" pitchFamily="34" charset="0"/>
                <a:cs typeface="Tahoma" panose="020B0604030504040204" pitchFamily="34" charset="0"/>
              </a:rPr>
              <a:t>Ο δικαστής δηλαδή αναμένει την επιμέλεια ενός μέσου γιατρού. Δεν περιμένει ενός καθηγητή ιατρικής αλλά ούτε και ενός αρχάριου ή ενός </a:t>
            </a:r>
            <a:r>
              <a:rPr lang="el-GR" sz="2400" b="1" dirty="0" smtClean="0">
                <a:latin typeface="Tahoma" panose="020B0604030504040204" pitchFamily="34" charset="0"/>
                <a:ea typeface="Tahoma" panose="020B0604030504040204" pitchFamily="34" charset="0"/>
                <a:cs typeface="Tahoma" panose="020B0604030504040204" pitchFamily="34" charset="0"/>
              </a:rPr>
              <a:t>ειδικευόμενου</a:t>
            </a:r>
            <a:r>
              <a:rPr lang="en-US" sz="2400" b="1" dirty="0">
                <a:latin typeface="Tahoma" panose="020B0604030504040204" pitchFamily="34" charset="0"/>
                <a:ea typeface="Tahoma" panose="020B0604030504040204" pitchFamily="34" charset="0"/>
                <a:cs typeface="Tahoma" panose="020B0604030504040204" pitchFamily="34" charset="0"/>
              </a:rPr>
              <a:t>.</a:t>
            </a:r>
            <a:endParaRPr lang="el-G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072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txBox="1">
            <a:spLocks/>
          </p:cNvSpPr>
          <p:nvPr/>
        </p:nvSpPr>
        <p:spPr>
          <a:xfrm>
            <a:off x="457200" y="764704"/>
            <a:ext cx="8229600" cy="556805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sz="2400" b="1" dirty="0" smtClean="0">
                <a:latin typeface="Tahoma" panose="020B0604030504040204" pitchFamily="34" charset="0"/>
                <a:ea typeface="Tahoma" panose="020B0604030504040204" pitchFamily="34" charset="0"/>
                <a:cs typeface="Tahoma" panose="020B0604030504040204" pitchFamily="34" charset="0"/>
              </a:rPr>
              <a:t>Η προσφερθείσα ιατρική υπηρεσία ήταν κατώτερη και από την ιατρική φροντίδα </a:t>
            </a:r>
            <a:r>
              <a:rPr lang="el-GR" sz="2400" b="1" dirty="0" err="1" smtClean="0">
                <a:latin typeface="Tahoma" panose="020B0604030504040204" pitchFamily="34" charset="0"/>
                <a:ea typeface="Tahoma" panose="020B0604030504040204" pitchFamily="34" charset="0"/>
                <a:cs typeface="Tahoma" panose="020B0604030504040204" pitchFamily="34" charset="0"/>
              </a:rPr>
              <a:t>τηνοποία</a:t>
            </a:r>
            <a:r>
              <a:rPr lang="el-GR" sz="2400" b="1" dirty="0" smtClean="0">
                <a:latin typeface="Tahoma" panose="020B0604030504040204" pitchFamily="34" charset="0"/>
                <a:ea typeface="Tahoma" panose="020B0604030504040204" pitchFamily="34" charset="0"/>
                <a:cs typeface="Tahoma" panose="020B0604030504040204" pitchFamily="34" charset="0"/>
              </a:rPr>
              <a:t> θα πρόσφερε και ο ολιγότερο ικανός ιατρός (</a:t>
            </a:r>
            <a:r>
              <a:rPr lang="en-US" sz="2400" b="1" dirty="0" smtClean="0">
                <a:latin typeface="Tahoma" panose="020B0604030504040204" pitchFamily="34" charset="0"/>
                <a:ea typeface="Tahoma" panose="020B0604030504040204" pitchFamily="34" charset="0"/>
                <a:cs typeface="Tahoma" panose="020B0604030504040204" pitchFamily="34" charset="0"/>
              </a:rPr>
              <a:t>minimal competence)</a:t>
            </a:r>
          </a:p>
          <a:p>
            <a:pPr algn="just"/>
            <a:endParaRPr lang="en-US" sz="2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l-GR" sz="24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ΗΠΑ, 1995</a:t>
            </a:r>
          </a:p>
          <a:p>
            <a:pPr marL="0" indent="0" algn="just">
              <a:buNone/>
            </a:pPr>
            <a:r>
              <a:rPr lang="el-GR" sz="24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«η ποιότητα της ιατρικής η οποία προσφέρεται πρέπει να είναι ίση με την ποιότητα της ιατρικής την οποία θα προσφέρουν άλλοι γιατροί της ίδιας ειδικότητας και κάτω από τις ίδιες συνθήκες»</a:t>
            </a:r>
            <a:endParaRPr lang="el-GR" sz="2400"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4263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908720"/>
            <a:ext cx="8229600" cy="5217443"/>
          </a:xfrm>
        </p:spPr>
        <p:txBody>
          <a:bodyPr>
            <a:normAutofit lnSpcReduction="10000"/>
          </a:bodyPr>
          <a:lstStyle/>
          <a:p>
            <a:pPr algn="just">
              <a:lnSpc>
                <a:spcPct val="160000"/>
              </a:lnSpc>
            </a:pPr>
            <a:r>
              <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rPr>
              <a:t>Ευθύνη </a:t>
            </a:r>
            <a:r>
              <a:rPr lang="el-G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λοιπόν έχει </a:t>
            </a:r>
            <a:r>
              <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rPr>
              <a:t>ο γιατρός αν δεν τηρήσει τους κανόνες της ιατρικής </a:t>
            </a:r>
            <a:r>
              <a:rPr lang="el-G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επιστήμης </a:t>
            </a:r>
            <a:r>
              <a:rPr lang="el-GR" sz="2400" b="1" dirty="0">
                <a:solidFill>
                  <a:srgbClr val="FF0000"/>
                </a:solidFill>
                <a:latin typeface="Tahoma" panose="020B0604030504040204" pitchFamily="34" charset="0"/>
                <a:ea typeface="Tahoma" panose="020B0604030504040204" pitchFamily="34" charset="0"/>
                <a:cs typeface="Tahoma" panose="020B0604030504040204" pitchFamily="34" charset="0"/>
              </a:rPr>
              <a:t>είτε από άγνοια είτε από απειρία είτε από απερισκεψία ή ανεπιτηδειότητα</a:t>
            </a:r>
            <a:r>
              <a:rPr lang="el-GR" sz="2400" b="1" dirty="0">
                <a:latin typeface="Tahoma" panose="020B0604030504040204" pitchFamily="34" charset="0"/>
                <a:ea typeface="Tahoma" panose="020B0604030504040204" pitchFamily="34" charset="0"/>
                <a:cs typeface="Tahoma" panose="020B0604030504040204" pitchFamily="34" charset="0"/>
              </a:rPr>
              <a:t>. Θα πρέπει όμως να τονίσουμε ότι πολλές φορές, όταν έχει υπάρξει μια επιπλοκή είναι πολύ δύσκολο να διακρίνουμε εκ του αποτελέσματος αν ο γιατρός ενήργησε </a:t>
            </a:r>
            <a:r>
              <a:rPr lang="el-GR" sz="2400" b="1" dirty="0" err="1">
                <a:latin typeface="Tahoma" panose="020B0604030504040204" pitchFamily="34" charset="0"/>
                <a:ea typeface="Tahoma" panose="020B0604030504040204" pitchFamily="34" charset="0"/>
                <a:cs typeface="Tahoma" panose="020B0604030504040204" pitchFamily="34" charset="0"/>
              </a:rPr>
              <a:t>lege</a:t>
            </a:r>
            <a:r>
              <a:rPr lang="el-GR" sz="2400" b="1" dirty="0">
                <a:latin typeface="Tahoma" panose="020B0604030504040204" pitchFamily="34" charset="0"/>
                <a:ea typeface="Tahoma" panose="020B0604030504040204" pitchFamily="34" charset="0"/>
                <a:cs typeface="Tahoma" panose="020B0604030504040204" pitchFamily="34" charset="0"/>
              </a:rPr>
              <a:t> </a:t>
            </a:r>
            <a:r>
              <a:rPr lang="el-GR" sz="2400" b="1" dirty="0" err="1">
                <a:latin typeface="Tahoma" panose="020B0604030504040204" pitchFamily="34" charset="0"/>
                <a:ea typeface="Tahoma" panose="020B0604030504040204" pitchFamily="34" charset="0"/>
                <a:cs typeface="Tahoma" panose="020B0604030504040204" pitchFamily="34" charset="0"/>
              </a:rPr>
              <a:t>artis</a:t>
            </a:r>
            <a:r>
              <a:rPr lang="el-GR" sz="2400" b="1" dirty="0">
                <a:latin typeface="Tahoma" panose="020B0604030504040204" pitchFamily="34" charset="0"/>
                <a:ea typeface="Tahoma" panose="020B0604030504040204" pitchFamily="34" charset="0"/>
                <a:cs typeface="Tahoma" panose="020B0604030504040204" pitchFamily="34" charset="0"/>
              </a:rPr>
              <a:t>, σύμφωνα δηλαδή με τους κανόνες της ιατρικής επιστήμης και τέχνης ή υπέπεσε σε σφάλμα.</a:t>
            </a:r>
          </a:p>
          <a:p>
            <a:pPr algn="just">
              <a:lnSpc>
                <a:spcPct val="160000"/>
              </a:lnSpc>
            </a:pPr>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9617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2468</Words>
  <Application>Microsoft Office PowerPoint</Application>
  <PresentationFormat>Προβολή στην οθόνη (4:3)</PresentationFormat>
  <Paragraphs>136</Paragraphs>
  <Slides>34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ΙΑΤΡΙΚΟ ΣΦΑΛΜΑ  Σκέψεις για την δημιουργία του και προτάσεις για την αντιμετώπιση του </vt:lpstr>
      <vt:lpstr>              ΤΟ ΜΕΓΕΘΟΣ ΤΟΥ ΠΡΟΒΛΗΜΑΤΟΣ                ΤΩΝ ΙΑΤΡΙΚΩΝ ΛΑΘΩΝ</vt:lpstr>
      <vt:lpstr>ΤΟ ΦΑΙΝΟΜΕΝΟ ΤΗΣ ΑΥΞΗΣΗΣ ΤΩΝ ΠΡΟΣΦΥΓΩΝ ΕΝΑΝΤΙΟΝ ΤΩΝ ΓΙΑΤΡΩΝ</vt:lpstr>
      <vt:lpstr>ΠΟΥ ΟΦΕΙΛΕΤΑΙ ΤΟ ΦΑΙΝΟΜΕΝΟ ΤΗΣ ΑΥΞΗΣΗΣ ΤΩΝ ΠΡΟΣΦΥΓΩΝ ΕΝΑΝΤΙΟΝ ΤΩΝ ΓΙΑΤΡΩΝ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λάθη δεν συμβαίνουν τυχαία αλλά οικοδομούνται και διέπονται από κανόνες</vt:lpstr>
      <vt:lpstr>Παρουσίαση του PowerPoint</vt:lpstr>
      <vt:lpstr>Τα λάθη κτίζονται</vt:lpstr>
      <vt:lpstr>ΤΑ ΛΑΘΗ ΚΤΙΖΟΝΤΑΙ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ΙΑΤΡΙΚΟ ΣΦΑΛΜΑ ΠΩΣ ΟΙΚΟΔΟΜΕΙΤΑΙ, ΠΩΣ ΠΡΟΛΑΜΒΑΝΕΤΑΙ ΚΑΙ ΠΩΣ ΑΜΒΛΥΝΕΤΑΙ</dc:title>
  <dc:creator>ΙΛΙΑΔΑ</dc:creator>
  <cp:lastModifiedBy>ΙΛΙΑΔΑ</cp:lastModifiedBy>
  <cp:revision>147</cp:revision>
  <dcterms:created xsi:type="dcterms:W3CDTF">2018-01-12T09:31:46Z</dcterms:created>
  <dcterms:modified xsi:type="dcterms:W3CDTF">2018-01-19T13:52:41Z</dcterms:modified>
</cp:coreProperties>
</file>