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6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47A4-AA31-486C-9CF2-0B86518314A8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8DF3C-FA82-4A4D-9D34-F4A0CC8A070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562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8DF3C-FA82-4A4D-9D34-F4A0CC8A070B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6AC27E-2394-4DAD-BBD9-9E235C88B5CE}" type="datetimeFigureOut">
              <a:rPr lang="el-GR" smtClean="0"/>
              <a:pPr/>
              <a:t>28/3/2018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B3CCCF-3E9F-4377-A93D-7F2214BB1EA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ac.gr/ppp/?v=10&amp;p=%CE%91%CF%81%CF%87%CE%B9%CE%BA%CE%A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Autofit/>
          </a:bodyPr>
          <a:lstStyle/>
          <a:p>
            <a:r>
              <a:rPr lang="el-GR" sz="4400" b="1" i="1" dirty="0" err="1" smtClean="0">
                <a:solidFill>
                  <a:srgbClr val="FFFF00"/>
                </a:solidFill>
              </a:rPr>
              <a:t>Ογκοι</a:t>
            </a:r>
            <a:r>
              <a:rPr lang="el-GR" sz="4400" b="1" i="1" dirty="0" smtClean="0">
                <a:solidFill>
                  <a:srgbClr val="FFFF00"/>
                </a:solidFill>
              </a:rPr>
              <a:t> </a:t>
            </a:r>
            <a:r>
              <a:rPr lang="el-GR" sz="4400" b="1" i="1" dirty="0" err="1" smtClean="0">
                <a:solidFill>
                  <a:srgbClr val="FFFF00"/>
                </a:solidFill>
              </a:rPr>
              <a:t>Εγκεφαλου</a:t>
            </a:r>
            <a:r>
              <a:rPr lang="el-GR" sz="4400" b="1" i="1" dirty="0" smtClean="0">
                <a:solidFill>
                  <a:srgbClr val="FFFF00"/>
                </a:solidFill>
              </a:rPr>
              <a:t> </a:t>
            </a:r>
            <a:br>
              <a:rPr lang="el-GR" sz="4400" b="1" i="1" dirty="0" smtClean="0">
                <a:solidFill>
                  <a:srgbClr val="FFFF00"/>
                </a:solidFill>
              </a:rPr>
            </a:br>
            <a:r>
              <a:rPr lang="el-GR" sz="4400" b="1" i="1" dirty="0" smtClean="0">
                <a:solidFill>
                  <a:srgbClr val="FFFF00"/>
                </a:solidFill>
              </a:rPr>
              <a:t>Τα </a:t>
            </a:r>
            <a:r>
              <a:rPr lang="el-GR" sz="4400" b="1" i="1" dirty="0" err="1" smtClean="0">
                <a:solidFill>
                  <a:srgbClr val="FFFF00"/>
                </a:solidFill>
              </a:rPr>
              <a:t>ορια</a:t>
            </a:r>
            <a:r>
              <a:rPr lang="el-GR" sz="4400" b="1" i="1" dirty="0" smtClean="0">
                <a:solidFill>
                  <a:srgbClr val="FFFF00"/>
                </a:solidFill>
              </a:rPr>
              <a:t> </a:t>
            </a:r>
            <a:r>
              <a:rPr lang="el-GR" sz="4400" b="1" i="1" dirty="0" err="1" smtClean="0">
                <a:solidFill>
                  <a:srgbClr val="FFFF00"/>
                </a:solidFill>
              </a:rPr>
              <a:t>τησ</a:t>
            </a:r>
            <a:r>
              <a:rPr lang="el-GR" sz="4400" b="1" i="1" dirty="0" smtClean="0">
                <a:solidFill>
                  <a:srgbClr val="FFFF00"/>
                </a:solidFill>
              </a:rPr>
              <a:t> </a:t>
            </a:r>
            <a:r>
              <a:rPr lang="el-GR" sz="4400" b="1" i="1" dirty="0" err="1" smtClean="0">
                <a:solidFill>
                  <a:srgbClr val="FFFF00"/>
                </a:solidFill>
              </a:rPr>
              <a:t>θεραπεια</a:t>
            </a:r>
            <a:r>
              <a:rPr lang="el-GR" sz="4400" i="1" dirty="0" err="1" smtClean="0">
                <a:solidFill>
                  <a:srgbClr val="FFFF00"/>
                </a:solidFill>
              </a:rPr>
              <a:t>Σ</a:t>
            </a:r>
            <a:r>
              <a:rPr lang="el-GR" sz="5400" b="1" i="1" dirty="0" smtClean="0">
                <a:solidFill>
                  <a:srgbClr val="FFFF00"/>
                </a:solidFill>
              </a:rPr>
              <a:t>…</a:t>
            </a:r>
            <a:endParaRPr lang="el-GR" sz="5400" b="1" i="1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85852" y="4929198"/>
            <a:ext cx="6400800" cy="1752600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endParaRPr lang="el-GR" dirty="0" smtClean="0"/>
          </a:p>
          <a:p>
            <a:r>
              <a:rPr lang="en-US" b="1" i="1" dirty="0" err="1" smtClean="0">
                <a:solidFill>
                  <a:srgbClr val="FFFF00"/>
                </a:solidFill>
              </a:rPr>
              <a:t>Dr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l-GR" b="1" i="1" dirty="0" smtClean="0">
                <a:solidFill>
                  <a:srgbClr val="FFFF00"/>
                </a:solidFill>
              </a:rPr>
              <a:t>Αντώνιος </a:t>
            </a:r>
            <a:r>
              <a:rPr lang="el-GR" b="1" i="1" dirty="0" smtClean="0">
                <a:solidFill>
                  <a:srgbClr val="FFFF00"/>
                </a:solidFill>
              </a:rPr>
              <a:t>Γ. </a:t>
            </a:r>
            <a:r>
              <a:rPr lang="el-GR" b="1" i="1" dirty="0" err="1" smtClean="0">
                <a:solidFill>
                  <a:srgbClr val="FFFF00"/>
                </a:solidFill>
              </a:rPr>
              <a:t>Κρασουδάκις</a:t>
            </a:r>
            <a:endParaRPr lang="el-GR" b="1" i="1" dirty="0" smtClean="0">
              <a:solidFill>
                <a:srgbClr val="FFFF00"/>
              </a:solidFill>
            </a:endParaRPr>
          </a:p>
          <a:p>
            <a:r>
              <a:rPr lang="el-GR" b="1" i="1" dirty="0" smtClean="0">
                <a:solidFill>
                  <a:srgbClr val="FFFF00"/>
                </a:solidFill>
              </a:rPr>
              <a:t>Νευροχειρουργός </a:t>
            </a:r>
            <a:endParaRPr lang="el-GR" b="1" i="1" dirty="0" smtClean="0">
              <a:solidFill>
                <a:srgbClr val="FFFF00"/>
              </a:solidFill>
            </a:endParaRPr>
          </a:p>
          <a:p>
            <a:r>
              <a:rPr lang="el-GR" b="1" i="1" dirty="0" smtClean="0">
                <a:solidFill>
                  <a:srgbClr val="FFFF00"/>
                </a:solidFill>
              </a:rPr>
              <a:t>Δ/</a:t>
            </a:r>
            <a:r>
              <a:rPr lang="el-GR" b="1" i="1" dirty="0" err="1" smtClean="0">
                <a:solidFill>
                  <a:srgbClr val="FFFF00"/>
                </a:solidFill>
              </a:rPr>
              <a:t>ντης</a:t>
            </a:r>
            <a:r>
              <a:rPr lang="el-GR" b="1" i="1" dirty="0" smtClean="0">
                <a:solidFill>
                  <a:srgbClr val="FFFF00"/>
                </a:solidFill>
              </a:rPr>
              <a:t> Νευροχειρουργικής Κλινικής </a:t>
            </a:r>
            <a:r>
              <a:rPr lang="el-GR" b="1" i="1" dirty="0" err="1" smtClean="0">
                <a:solidFill>
                  <a:srgbClr val="FFFF00"/>
                </a:solidFill>
              </a:rPr>
              <a:t>Γ.Ν.Χανίων</a:t>
            </a:r>
            <a:endParaRPr lang="el-GR" b="1" i="1" dirty="0">
              <a:solidFill>
                <a:srgbClr val="FFFF00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72816"/>
            <a:ext cx="4419037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l-GR" i="1" dirty="0" smtClean="0"/>
          </a:p>
          <a:p>
            <a:r>
              <a:rPr lang="el-GR" sz="4000" i="1" dirty="0" smtClean="0"/>
              <a:t>Από </a:t>
            </a:r>
            <a:r>
              <a:rPr lang="el-GR" sz="4000" i="1" dirty="0"/>
              <a:t>τα μέσα του 20ού αιώνα ενώ η τεχνολογία μπαίνει</a:t>
            </a:r>
            <a:br>
              <a:rPr lang="el-GR" sz="4000" i="1" dirty="0"/>
            </a:br>
            <a:r>
              <a:rPr lang="el-GR" sz="4000" i="1" dirty="0"/>
              <a:t>δυναμικά στην ιατρική πράξη με την ανάπτυξη των </a:t>
            </a:r>
            <a:r>
              <a:rPr lang="el-GR" sz="4000" i="1" dirty="0" smtClean="0"/>
              <a:t>συσκευών υποστήριξης </a:t>
            </a:r>
            <a:r>
              <a:rPr lang="el-GR" sz="4000" i="1" dirty="0"/>
              <a:t>ζωτικών λειτουργιών και η </a:t>
            </a:r>
            <a:r>
              <a:rPr lang="el-GR" sz="4000" i="1" dirty="0" err="1"/>
              <a:t>ιατρικοποίηση</a:t>
            </a:r>
            <a:r>
              <a:rPr lang="el-GR" sz="4000" i="1" dirty="0"/>
              <a:t> της ζωής </a:t>
            </a:r>
            <a:r>
              <a:rPr lang="el-GR" sz="4000" i="1" dirty="0" smtClean="0"/>
              <a:t>είναι γεγονός, </a:t>
            </a:r>
            <a:r>
              <a:rPr lang="el-GR" sz="4000" i="1" dirty="0"/>
              <a:t>μέσα σε ένα κλίμα αμφισβήτησης και αιτημάτων για όρια </a:t>
            </a:r>
            <a:r>
              <a:rPr lang="el-GR" sz="4000" i="1" dirty="0" smtClean="0"/>
              <a:t>στην ιατρική</a:t>
            </a:r>
            <a:r>
              <a:rPr lang="el-GR" sz="4000" i="1" dirty="0"/>
              <a:t>, αναδύεται και ενισχύεται η έννοια </a:t>
            </a:r>
            <a:r>
              <a:rPr lang="el-GR" sz="4000" i="1" dirty="0" smtClean="0"/>
              <a:t>της</a:t>
            </a:r>
          </a:p>
          <a:p>
            <a:pPr>
              <a:buNone/>
            </a:pPr>
            <a:r>
              <a:rPr lang="el-GR" sz="4000" i="1" dirty="0" smtClean="0"/>
              <a:t>                         </a:t>
            </a:r>
            <a:r>
              <a:rPr lang="el-GR" sz="4000" b="1" i="1" dirty="0">
                <a:solidFill>
                  <a:srgbClr val="FFFF00"/>
                </a:solidFill>
              </a:rPr>
              <a:t>αυτονομίας </a:t>
            </a:r>
            <a:r>
              <a:rPr lang="el-GR" sz="4000" b="1" i="1" dirty="0" smtClean="0">
                <a:solidFill>
                  <a:srgbClr val="FFFF00"/>
                </a:solidFill>
              </a:rPr>
              <a:t>του ασθενή</a:t>
            </a:r>
            <a:r>
              <a:rPr lang="el-GR" sz="4000" b="1" i="1" dirty="0"/>
              <a:t>. </a:t>
            </a:r>
            <a:endParaRPr lang="el-GR" sz="4000" b="1" i="1" dirty="0" smtClean="0"/>
          </a:p>
          <a:p>
            <a:pPr>
              <a:buNone/>
            </a:pPr>
            <a:r>
              <a:rPr lang="el-GR" sz="4000" b="1" i="1" dirty="0" smtClean="0"/>
              <a:t>      </a:t>
            </a:r>
            <a:r>
              <a:rPr lang="el-GR" sz="4000" i="1" dirty="0" smtClean="0"/>
              <a:t>Κυρίαρχη </a:t>
            </a:r>
            <a:r>
              <a:rPr lang="el-GR" sz="4000" i="1" dirty="0"/>
              <a:t>αρχή της ιατρικής ηθικής σκέψης για </a:t>
            </a:r>
            <a:r>
              <a:rPr lang="el-GR" sz="4000" i="1" dirty="0" smtClean="0"/>
              <a:t>τον αμερικανικό </a:t>
            </a:r>
            <a:r>
              <a:rPr lang="el-GR" sz="4000" i="1" dirty="0"/>
              <a:t>πολιτισμό, ακολουθεί μια ανοδική πορεία </a:t>
            </a:r>
            <a:r>
              <a:rPr lang="el-GR" sz="4000" i="1" dirty="0" smtClean="0"/>
              <a:t>που σηματοδοτείται </a:t>
            </a:r>
            <a:r>
              <a:rPr lang="el-GR" sz="4000" i="1" dirty="0"/>
              <a:t>από τις πολύκροτες δικαστικές υποθέσεις </a:t>
            </a:r>
            <a:r>
              <a:rPr lang="el-GR" sz="4000" i="1" dirty="0" err="1" smtClean="0"/>
              <a:t>Quinlan,Brophy</a:t>
            </a:r>
            <a:r>
              <a:rPr lang="el-GR" sz="4000" i="1" dirty="0" smtClean="0"/>
              <a:t> </a:t>
            </a:r>
            <a:r>
              <a:rPr lang="el-GR" sz="4000" i="1" dirty="0"/>
              <a:t>και </a:t>
            </a:r>
            <a:r>
              <a:rPr lang="el-GR" sz="4000" i="1" dirty="0" err="1"/>
              <a:t>Cruzan</a:t>
            </a:r>
            <a:r>
              <a:rPr lang="el-GR" sz="4000" i="1" dirty="0"/>
              <a:t> για να φτάσει έως </a:t>
            </a:r>
            <a:r>
              <a:rPr lang="el-GR" sz="4000" i="1" dirty="0" smtClean="0"/>
              <a:t>το </a:t>
            </a:r>
            <a:r>
              <a:rPr lang="el-GR" sz="4000" b="1" i="1" dirty="0">
                <a:solidFill>
                  <a:srgbClr val="FFFF00"/>
                </a:solidFill>
              </a:rPr>
              <a:t>«δικαίωμα στο θάνατο» </a:t>
            </a:r>
            <a:r>
              <a:rPr lang="el-GR" sz="4000" i="1" dirty="0"/>
              <a:t>με </a:t>
            </a:r>
            <a:r>
              <a:rPr lang="el-GR" sz="4000" i="1" dirty="0" smtClean="0"/>
              <a:t>την έννοια </a:t>
            </a:r>
            <a:r>
              <a:rPr lang="el-GR" sz="4000" i="1" dirty="0"/>
              <a:t>της άρνησης θεραπείας στην απόλυτη μορφή της</a:t>
            </a:r>
            <a:r>
              <a:rPr lang="el-GR" sz="3400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i="1" dirty="0"/>
              <a:t> Παράλληλα, </a:t>
            </a:r>
            <a:r>
              <a:rPr lang="el-GR" i="1" dirty="0" smtClean="0"/>
              <a:t>η ιατρική </a:t>
            </a:r>
            <a:r>
              <a:rPr lang="el-GR" i="1" dirty="0"/>
              <a:t>γίνεται ακριβή και εντείνονται οι ανησυχίες για το </a:t>
            </a:r>
            <a:r>
              <a:rPr lang="el-GR" i="1" dirty="0" smtClean="0"/>
              <a:t>κόστος , που </a:t>
            </a:r>
            <a:r>
              <a:rPr lang="el-GR" i="1" dirty="0"/>
              <a:t>μπορεί να γίνει ανεξέλεγκτο με τη γήρανση του πληθυσμού</a:t>
            </a:r>
            <a:r>
              <a:rPr lang="el-GR" i="1" dirty="0" smtClean="0"/>
              <a:t>.</a:t>
            </a:r>
          </a:p>
          <a:p>
            <a:pPr>
              <a:buNone/>
            </a:pPr>
            <a:r>
              <a:rPr lang="el-GR" i="1" dirty="0"/>
              <a:t> </a:t>
            </a:r>
            <a:r>
              <a:rPr lang="el-GR" i="1" dirty="0" smtClean="0"/>
              <a:t>    Η ανάγκη </a:t>
            </a:r>
            <a:r>
              <a:rPr lang="el-GR" i="1" dirty="0"/>
              <a:t>για περιορισμό της χρήσης της τεχνολογίας, που </a:t>
            </a:r>
            <a:r>
              <a:rPr lang="el-GR" i="1" dirty="0" smtClean="0"/>
              <a:t>από ασυνήθιστο </a:t>
            </a:r>
            <a:r>
              <a:rPr lang="el-GR" i="1" dirty="0"/>
              <a:t>θεραπευτικό μέσο έγινε συνήθης καθημερινή πράξη, </a:t>
            </a:r>
            <a:r>
              <a:rPr lang="el-GR" i="1" dirty="0" smtClean="0"/>
              <a:t>γίνεται επιτακτική.</a:t>
            </a:r>
          </a:p>
          <a:p>
            <a:r>
              <a:rPr lang="el-GR" i="1" dirty="0" smtClean="0"/>
              <a:t> </a:t>
            </a:r>
            <a:r>
              <a:rPr lang="el-GR" i="1" dirty="0"/>
              <a:t>Η έννοια της </a:t>
            </a:r>
            <a:r>
              <a:rPr lang="el-GR" b="1" i="1" dirty="0">
                <a:solidFill>
                  <a:srgbClr val="FFFF00"/>
                </a:solidFill>
              </a:rPr>
              <a:t>ανώφελης θεραπείας </a:t>
            </a:r>
            <a:r>
              <a:rPr lang="el-GR" i="1" dirty="0"/>
              <a:t>εμφανίζεται στην</a:t>
            </a:r>
            <a:br>
              <a:rPr lang="el-GR" i="1" dirty="0"/>
            </a:br>
            <a:r>
              <a:rPr lang="el-GR" i="1" dirty="0"/>
              <a:t>ιατρική ηθική σκέψη στα τέλη της δεκαετίας του ’80</a:t>
            </a:r>
            <a:r>
              <a:rPr lang="el-GR" i="1" dirty="0" smtClean="0"/>
              <a:t>.</a:t>
            </a:r>
          </a:p>
          <a:p>
            <a:pPr>
              <a:buNone/>
            </a:pPr>
            <a:r>
              <a:rPr lang="el-GR" i="1" dirty="0"/>
              <a:t> </a:t>
            </a:r>
            <a:r>
              <a:rPr lang="el-GR" i="1" dirty="0" smtClean="0"/>
              <a:t>     </a:t>
            </a:r>
            <a:r>
              <a:rPr lang="el-GR" i="1" dirty="0"/>
              <a:t>Ενώ </a:t>
            </a:r>
            <a:r>
              <a:rPr lang="el-GR" i="1" dirty="0" smtClean="0"/>
              <a:t>προτείνεται ως </a:t>
            </a:r>
            <a:r>
              <a:rPr lang="el-GR" i="1" dirty="0"/>
              <a:t>λογική κοινή βάση συζήτησης και λήψης απόφασης για όλα </a:t>
            </a:r>
            <a:r>
              <a:rPr lang="el-GR" i="1" dirty="0" smtClean="0"/>
              <a:t>τα ζητήματα </a:t>
            </a:r>
            <a:r>
              <a:rPr lang="el-GR" i="1" dirty="0"/>
              <a:t>τέλους της ζωής, γίνεται αντίθετα αντικείμενο </a:t>
            </a:r>
            <a:r>
              <a:rPr lang="el-GR" i="1" dirty="0" smtClean="0"/>
              <a:t>μεγάλης διαμάχης</a:t>
            </a:r>
            <a:r>
              <a:rPr lang="el-GR" i="1" dirty="0"/>
              <a:t>, που κορυφώνεται στα μέσα της δεκαετίας του ’90.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i="1" dirty="0"/>
              <a:t>Στο μεταξύ, το </a:t>
            </a:r>
            <a:r>
              <a:rPr lang="el-GR" b="1" i="1" dirty="0">
                <a:solidFill>
                  <a:srgbClr val="FFFF00"/>
                </a:solidFill>
              </a:rPr>
              <a:t>«δικαίωμα στο θάνατο» </a:t>
            </a:r>
            <a:r>
              <a:rPr lang="el-GR" i="1" dirty="0"/>
              <a:t>αλλάζει</a:t>
            </a:r>
            <a:br>
              <a:rPr lang="el-GR" i="1" dirty="0"/>
            </a:br>
            <a:r>
              <a:rPr lang="el-GR" i="1" dirty="0"/>
              <a:t>μορφή και γίνεται </a:t>
            </a:r>
            <a:r>
              <a:rPr lang="el-GR" b="1" i="1" dirty="0">
                <a:solidFill>
                  <a:srgbClr val="FFFF00"/>
                </a:solidFill>
              </a:rPr>
              <a:t>«δικαίωμα στη ζωή» </a:t>
            </a:r>
            <a:r>
              <a:rPr lang="el-GR" i="1" dirty="0"/>
              <a:t>ως υπόθεση </a:t>
            </a:r>
            <a:r>
              <a:rPr lang="el-GR" i="1" dirty="0" smtClean="0"/>
              <a:t>διαφωνίας γιατρών-ασθενών </a:t>
            </a:r>
            <a:r>
              <a:rPr lang="el-GR" i="1" dirty="0"/>
              <a:t>που φθάνει προς διευθέτηση στη δικαιοσύνη</a:t>
            </a:r>
            <a:r>
              <a:rPr lang="el-GR" i="1" dirty="0" smtClean="0"/>
              <a:t>.</a:t>
            </a:r>
          </a:p>
          <a:p>
            <a:r>
              <a:rPr lang="el-GR" i="1" dirty="0" smtClean="0"/>
              <a:t>Ο νόμος ενώ </a:t>
            </a:r>
            <a:r>
              <a:rPr lang="el-GR" i="1" dirty="0"/>
              <a:t>έχει απαντήσει με σαφήνεια ως προς το πρώτο στέκεται </a:t>
            </a:r>
            <a:r>
              <a:rPr lang="el-GR" i="1" dirty="0" smtClean="0"/>
              <a:t>διστακτικά απέναντι </a:t>
            </a:r>
            <a:r>
              <a:rPr lang="el-GR" i="1" dirty="0"/>
              <a:t>στο δεύτερο. Στις ΗΠΑ οι αποφάσεις που ελήφθησαν ήταν </a:t>
            </a:r>
            <a:r>
              <a:rPr lang="el-GR" i="1" dirty="0" smtClean="0"/>
              <a:t>κατά κανόνα </a:t>
            </a:r>
            <a:r>
              <a:rPr lang="el-GR" i="1" dirty="0"/>
              <a:t>υπέρ της συνέχισης ή της χορήγησης θεραπείας </a:t>
            </a:r>
            <a:r>
              <a:rPr lang="el-GR" i="1" dirty="0" smtClean="0"/>
              <a:t>δικαιώνοντας τον </a:t>
            </a:r>
            <a:r>
              <a:rPr lang="el-GR" i="1" dirty="0"/>
              <a:t>ασθενή, χωρίς όμως ενιαίο σκεπτικό, γεγονός που αντανακλά </a:t>
            </a:r>
            <a:r>
              <a:rPr lang="el-GR" i="1" dirty="0" smtClean="0"/>
              <a:t>το θρίαμβο </a:t>
            </a:r>
            <a:r>
              <a:rPr lang="el-GR" i="1" dirty="0"/>
              <a:t>της αυτονομίας και την έλλειψη συναίνεσης ως προς το</a:t>
            </a:r>
            <a:br>
              <a:rPr lang="el-GR" i="1" dirty="0"/>
            </a:br>
            <a:r>
              <a:rPr lang="el-GR" b="1" i="1" dirty="0">
                <a:solidFill>
                  <a:srgbClr val="FFFF00"/>
                </a:solidFill>
              </a:rPr>
              <a:t>ιατρικώς ανώφελο</a:t>
            </a:r>
            <a:r>
              <a:rPr lang="el-GR" i="1" dirty="0"/>
              <a:t>, όπως εκφράστηκε μέσα από τις κοινωνικές δομές </a:t>
            </a:r>
            <a:r>
              <a:rPr lang="el-GR" i="1" dirty="0" smtClean="0"/>
              <a:t>στη συγκεκριμένη </a:t>
            </a:r>
            <a:r>
              <a:rPr lang="el-GR" i="1" dirty="0"/>
              <a:t>κοινωνία.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/>
          </a:bodyPr>
          <a:lstStyle/>
          <a:p>
            <a:r>
              <a:rPr lang="el-GR" i="1" dirty="0"/>
              <a:t>Στις ΗΠΑ, μια χώρα με έμφαση στα ατομικά</a:t>
            </a:r>
            <a:br>
              <a:rPr lang="el-GR" i="1" dirty="0"/>
            </a:br>
            <a:r>
              <a:rPr lang="el-GR" i="1" dirty="0"/>
              <a:t>δικαιώματα </a:t>
            </a:r>
            <a:r>
              <a:rPr lang="el-GR" i="1" dirty="0" smtClean="0"/>
              <a:t>υπεράνω  </a:t>
            </a:r>
            <a:r>
              <a:rPr lang="el-GR" i="1" dirty="0"/>
              <a:t>των συλλογικών και </a:t>
            </a:r>
            <a:r>
              <a:rPr lang="el-GR" i="1" dirty="0" smtClean="0"/>
              <a:t>με οικονομικά </a:t>
            </a:r>
            <a:r>
              <a:rPr lang="el-GR" i="1" dirty="0"/>
              <a:t>κατευθυνόμενη υγεία </a:t>
            </a:r>
            <a:r>
              <a:rPr lang="el-GR" i="1" dirty="0" smtClean="0"/>
              <a:t>η κοινωνία </a:t>
            </a:r>
            <a:r>
              <a:rPr lang="el-GR" i="1" dirty="0"/>
              <a:t>είναι σε μεγάλο βαθμό αναποφάσιστη για το αν οι </a:t>
            </a:r>
            <a:r>
              <a:rPr lang="el-GR" i="1" dirty="0" smtClean="0"/>
              <a:t>υπηρεσίες υγείας </a:t>
            </a:r>
            <a:r>
              <a:rPr lang="el-GR" i="1" dirty="0"/>
              <a:t>είναι αγοραίο αγαθό ή ανθρώπινη υπηρεσία που δεν </a:t>
            </a:r>
            <a:r>
              <a:rPr lang="el-GR" i="1" dirty="0" smtClean="0"/>
              <a:t>υπόκειται στους </a:t>
            </a:r>
            <a:r>
              <a:rPr lang="el-GR" i="1" dirty="0"/>
              <a:t>νόμους της αγοράς. </a:t>
            </a:r>
            <a:endParaRPr lang="el-GR" i="1" dirty="0" smtClean="0"/>
          </a:p>
          <a:p>
            <a:r>
              <a:rPr lang="el-GR" i="1" dirty="0" smtClean="0"/>
              <a:t>Στην </a:t>
            </a:r>
            <a:r>
              <a:rPr lang="el-GR" i="1" dirty="0"/>
              <a:t>Ευρώπη, η γενική κατεύθυνση είναι πιο</a:t>
            </a:r>
            <a:br>
              <a:rPr lang="el-GR" i="1" dirty="0"/>
            </a:br>
            <a:r>
              <a:rPr lang="el-GR" i="1" dirty="0"/>
              <a:t>συλλογική και υπάρχει πιο πρόσφορο έδαφος για την αποδοχή </a:t>
            </a:r>
            <a:r>
              <a:rPr lang="el-GR" i="1" dirty="0" smtClean="0"/>
              <a:t>εννοιών με </a:t>
            </a:r>
            <a:r>
              <a:rPr lang="el-GR" i="1" dirty="0"/>
              <a:t>κοινωνική σημασία.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l-GR" sz="2800" i="1" dirty="0" smtClean="0"/>
              <a:t>«Η διατήρηση της </a:t>
            </a:r>
            <a:r>
              <a:rPr lang="el-GR" sz="2800" i="1" dirty="0" smtClean="0"/>
              <a:t>ζωής </a:t>
            </a:r>
            <a:r>
              <a:rPr lang="el-GR" sz="2800" i="1" dirty="0" smtClean="0"/>
              <a:t>αποτελεί πρώτη </a:t>
            </a:r>
            <a:r>
              <a:rPr lang="el-GR" sz="2800" i="1" dirty="0" smtClean="0"/>
              <a:t>προτεραιότητα».</a:t>
            </a:r>
            <a:endParaRPr lang="el-GR" sz="2800" i="1" dirty="0" smtClean="0"/>
          </a:p>
          <a:p>
            <a:pPr>
              <a:buNone/>
            </a:pPr>
            <a:r>
              <a:rPr lang="el-GR" sz="2800" i="1" dirty="0" smtClean="0"/>
              <a:t>     </a:t>
            </a:r>
            <a:r>
              <a:rPr lang="el-GR" sz="2800" i="1" dirty="0" smtClean="0"/>
              <a:t>              Εξαίρεση </a:t>
            </a:r>
            <a:r>
              <a:rPr lang="el-GR" sz="2800" i="1" dirty="0" smtClean="0"/>
              <a:t>σε αυτό </a:t>
            </a:r>
            <a:r>
              <a:rPr lang="el-GR" sz="2800" i="1" dirty="0" smtClean="0"/>
              <a:t>αποτελεί:</a:t>
            </a:r>
            <a:endParaRPr lang="el-GR" sz="2800" i="1" dirty="0" smtClean="0"/>
          </a:p>
          <a:p>
            <a:r>
              <a:rPr lang="el-GR" sz="2800" b="1" i="1" dirty="0" smtClean="0"/>
              <a:t>Στον ασθενή τελικού σταδίου που υποφέρει,</a:t>
            </a:r>
          </a:p>
          <a:p>
            <a:pPr>
              <a:buNone/>
            </a:pPr>
            <a:r>
              <a:rPr lang="el-GR" sz="2800" b="1" i="1" dirty="0" smtClean="0"/>
              <a:t>     θεραπεία της οποίας πιθανότατη επιπλοκή είναι ο θάνατος θεωρείται αποδεκτή</a:t>
            </a:r>
            <a:r>
              <a:rPr lang="en-US" sz="2800" b="1" i="1" dirty="0" smtClean="0"/>
              <a:t> (</a:t>
            </a:r>
            <a:r>
              <a:rPr lang="el-GR" sz="2800" b="1" i="1" dirty="0" smtClean="0"/>
              <a:t>έμμεση  ευθανασία;)</a:t>
            </a:r>
          </a:p>
          <a:p>
            <a:r>
              <a:rPr lang="el-GR" sz="2800" b="1" i="1" dirty="0" smtClean="0"/>
              <a:t>Δικαίωμα στη ζωή δεν σημαίνει υποχρέωση να υποφέρεις….»</a:t>
            </a:r>
            <a:endParaRPr lang="en-US" sz="2800" b="1" i="1" dirty="0" smtClean="0"/>
          </a:p>
          <a:p>
            <a:pPr>
              <a:buNone/>
            </a:pPr>
            <a:endParaRPr lang="el-GR" sz="2800" i="1" dirty="0" smtClean="0"/>
          </a:p>
          <a:p>
            <a:pPr>
              <a:buNone/>
            </a:pPr>
            <a:r>
              <a:rPr lang="el-GR" sz="2800" i="1" dirty="0"/>
              <a:t>  </a:t>
            </a:r>
            <a:r>
              <a:rPr lang="el-GR" sz="2800" i="1" dirty="0" smtClean="0"/>
              <a:t>          </a:t>
            </a:r>
            <a:r>
              <a:rPr lang="en-US" sz="2000" i="1" dirty="0" smtClean="0"/>
              <a:t>Prof R Merkel (University of Hamburg</a:t>
            </a:r>
            <a:r>
              <a:rPr lang="en-US" sz="2000" i="1" dirty="0" smtClean="0"/>
              <a:t>,</a:t>
            </a:r>
            <a:r>
              <a:rPr lang="el-GR" sz="2000" i="1" dirty="0" smtClean="0"/>
              <a:t> </a:t>
            </a:r>
            <a:r>
              <a:rPr lang="en-US" sz="2000" i="1" dirty="0" err="1" smtClean="0"/>
              <a:t>Dpt</a:t>
            </a:r>
            <a:r>
              <a:rPr lang="en-US" sz="2000" i="1" dirty="0" smtClean="0"/>
              <a:t> </a:t>
            </a:r>
            <a:r>
              <a:rPr lang="en-US" sz="2000" i="1" dirty="0" smtClean="0"/>
              <a:t>of Juridical Science</a:t>
            </a:r>
            <a:r>
              <a:rPr lang="el-GR" sz="2000" i="1" dirty="0" smtClean="0"/>
              <a:t>)</a:t>
            </a:r>
            <a:r>
              <a:rPr lang="en-US" sz="2000" i="1" dirty="0" smtClean="0"/>
              <a:t> </a:t>
            </a:r>
          </a:p>
          <a:p>
            <a:pPr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    </a:t>
            </a:r>
            <a:r>
              <a:rPr lang="el-GR" sz="2000" i="1" dirty="0" smtClean="0"/>
              <a:t>     </a:t>
            </a:r>
            <a:r>
              <a:rPr lang="en-US" sz="2000" i="1" dirty="0" smtClean="0"/>
              <a:t> </a:t>
            </a:r>
            <a:r>
              <a:rPr lang="el-GR" sz="2000" i="1" dirty="0" smtClean="0"/>
              <a:t>   </a:t>
            </a:r>
            <a:r>
              <a:rPr lang="en-US" sz="2000" i="1" dirty="0" smtClean="0"/>
              <a:t>March 2004 “Limitations of Medical therapy”</a:t>
            </a:r>
            <a:endParaRPr lang="el-G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Autofit/>
          </a:bodyPr>
          <a:lstStyle/>
          <a:p>
            <a:r>
              <a:rPr lang="el-GR" sz="2000" i="1" dirty="0"/>
              <a:t>Οι απόψεις των γιατρών μπορούν να αναζητηθούν στη</a:t>
            </a:r>
            <a:br>
              <a:rPr lang="el-GR" sz="2000" i="1" dirty="0"/>
            </a:br>
            <a:r>
              <a:rPr lang="el-GR" sz="2000" i="1" dirty="0"/>
              <a:t>βιβλιογραφία, τόσο μέσα από τις θέσεις όσων εκφράστηκαν επώνυμα και</a:t>
            </a:r>
            <a:br>
              <a:rPr lang="el-GR" sz="2000" i="1" dirty="0"/>
            </a:br>
            <a:r>
              <a:rPr lang="el-GR" sz="2000" i="1" dirty="0"/>
              <a:t>πήραν μέρος στη συζήτηση του ζητήματος όσο και μέσα από την</a:t>
            </a:r>
            <a:br>
              <a:rPr lang="el-GR" sz="2000" i="1" dirty="0"/>
            </a:br>
            <a:r>
              <a:rPr lang="el-GR" sz="2000" i="1" dirty="0"/>
              <a:t>εμπειρική έρευνα καθώς η προσέγγισή τους ως υλικό μελέτης είναι πιο</a:t>
            </a:r>
            <a:br>
              <a:rPr lang="el-GR" sz="2000" i="1" dirty="0"/>
            </a:br>
            <a:r>
              <a:rPr lang="el-GR" sz="2000" i="1" dirty="0"/>
              <a:t>εύκολη. Όσοι εκφράστηκαν επώνυμα δεν παρουσίασαν ενιαία άποψη ενώ </a:t>
            </a:r>
            <a:r>
              <a:rPr lang="el-GR" sz="2000" i="1" dirty="0" smtClean="0"/>
              <a:t>η έρευνα </a:t>
            </a:r>
            <a:r>
              <a:rPr lang="el-GR" sz="2000" i="1" dirty="0"/>
              <a:t>πεδίου έδειξε αρκετή σύγχυση στην κατανόηση του θέματος </a:t>
            </a:r>
            <a:r>
              <a:rPr lang="el-GR" sz="2000" i="1" dirty="0" smtClean="0"/>
              <a:t>και αρκετή </a:t>
            </a:r>
            <a:r>
              <a:rPr lang="el-GR" sz="2000" i="1" dirty="0"/>
              <a:t>ανησυχία </a:t>
            </a:r>
            <a:r>
              <a:rPr lang="el-GR" sz="2000" i="1" dirty="0" smtClean="0"/>
              <a:t>για </a:t>
            </a:r>
            <a:r>
              <a:rPr lang="el-GR" sz="2000" i="1" dirty="0"/>
              <a:t>τυχόν νομικές επιπτώσεις. </a:t>
            </a:r>
            <a:endParaRPr lang="el-GR" sz="2000" i="1" dirty="0" smtClean="0"/>
          </a:p>
          <a:p>
            <a:pPr>
              <a:buNone/>
            </a:pPr>
            <a:endParaRPr lang="el-GR" sz="2000" i="1" dirty="0" smtClean="0"/>
          </a:p>
          <a:p>
            <a:r>
              <a:rPr lang="el-GR" sz="2000" i="1" dirty="0" smtClean="0"/>
              <a:t>Οι </a:t>
            </a:r>
            <a:r>
              <a:rPr lang="el-GR" sz="2000" i="1" dirty="0"/>
              <a:t>απόψεις </a:t>
            </a:r>
            <a:r>
              <a:rPr lang="el-GR" sz="2000" i="1" dirty="0" smtClean="0"/>
              <a:t>των ασθενών </a:t>
            </a:r>
            <a:r>
              <a:rPr lang="el-GR" sz="2000" i="1" dirty="0"/>
              <a:t>σε επίπεδο έρευνας πεδίου απουσιάζουν σε μεγάλο βαθμό. </a:t>
            </a:r>
            <a:r>
              <a:rPr lang="el-GR" sz="2000" i="1" dirty="0" smtClean="0"/>
              <a:t>Όσες υπάρχουν </a:t>
            </a:r>
            <a:r>
              <a:rPr lang="el-GR" sz="2000" i="1" dirty="0"/>
              <a:t>δείχνουν αποδοχή της έννοιας της ανώφελης θεραπείας. </a:t>
            </a:r>
            <a:r>
              <a:rPr lang="el-GR" sz="2000" i="1" dirty="0" smtClean="0"/>
              <a:t>Οι απόψεις </a:t>
            </a:r>
            <a:r>
              <a:rPr lang="el-GR" sz="2000" i="1" dirty="0"/>
              <a:t>ασθενών που εκφράστηκαν επώνυμα στη </a:t>
            </a:r>
            <a:r>
              <a:rPr lang="el-GR" sz="2000" i="1" dirty="0" smtClean="0"/>
              <a:t>βιβλιογραφία , περιγράφουν </a:t>
            </a:r>
            <a:r>
              <a:rPr lang="el-GR" sz="2000" i="1" dirty="0"/>
              <a:t>κυρίως </a:t>
            </a:r>
            <a:r>
              <a:rPr lang="el-GR" sz="2000" b="1" i="1" dirty="0" smtClean="0">
                <a:solidFill>
                  <a:srgbClr val="FFFF00"/>
                </a:solidFill>
              </a:rPr>
              <a:t>την απόγνωσή τους για την έλλειψη ορίων στις θεραπευτικές παρεμβάσεις. </a:t>
            </a:r>
          </a:p>
          <a:p>
            <a:pPr>
              <a:buNone/>
            </a:pPr>
            <a:endParaRPr lang="el-GR" sz="2000" b="1" i="1" dirty="0" smtClean="0"/>
          </a:p>
          <a:p>
            <a:pPr lvl="2"/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i="1" dirty="0" smtClean="0"/>
              <a:t>Ο κύριος σκοπός θεραπευτικής παρέμβασης στους αρρώστους με όγκο του εγκεφάλου θα πρέπει να είναι ο αποτελεσματικός έλεγχος των συμπτωμάτων ,η αποφυγή επιμήκυνσης της διαδικασίας του θανάτου και η συνεχής παροχή ψυχοκοινωνικής υποστήριξης στο περιβάλλον του ασθενούς</a:t>
            </a:r>
            <a:r>
              <a:rPr lang="el-GR" i="1" dirty="0" smtClean="0"/>
              <a:t>.</a:t>
            </a:r>
          </a:p>
          <a:p>
            <a:r>
              <a:rPr lang="el-GR" sz="2800" i="1" dirty="0" smtClean="0"/>
              <a:t>Επομένως η υποστηρικτική θεραπεία αυτών των ασθενών απαιτεί την λειτουργία ομάδος δράσης από καλά εκπαιδευμένα στελέχη</a:t>
            </a:r>
          </a:p>
          <a:p>
            <a:r>
              <a:rPr lang="el-GR" sz="2800" i="1" dirty="0" smtClean="0"/>
              <a:t>Οι κοινές αποφάσεις (θεραπόντων-περιβάλλοντος-ασθενών) θα πρέπει να αποτελέσουν αντικείμενο μελέτης και θέσπισης κοινών οδηγιών (</a:t>
            </a:r>
            <a:r>
              <a:rPr lang="en-US" sz="2800" i="1" dirty="0" smtClean="0"/>
              <a:t>guidelines)</a:t>
            </a:r>
            <a:endParaRPr lang="el-GR" sz="2800" i="1" dirty="0" smtClean="0"/>
          </a:p>
          <a:p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42910" y="1928802"/>
            <a:ext cx="8229600" cy="4525963"/>
          </a:xfrm>
        </p:spPr>
        <p:txBody>
          <a:bodyPr>
            <a:normAutofit/>
          </a:bodyPr>
          <a:lstStyle/>
          <a:p>
            <a:r>
              <a:rPr lang="el-GR" sz="2800" b="1" i="1" dirty="0" smtClean="0"/>
              <a:t>Αποφάσεις τελικής θεραπευτικής προσέγγισης  σε 169 ασθενείς με όγκο εγκεφάλου ληφθείσες από κοινού:</a:t>
            </a:r>
          </a:p>
          <a:p>
            <a:r>
              <a:rPr lang="el-GR" sz="2800" i="1" dirty="0" smtClean="0"/>
              <a:t>Ήσυχος θάνατος                                            82</a:t>
            </a:r>
          </a:p>
          <a:p>
            <a:r>
              <a:rPr lang="el-GR" sz="2800" i="1" dirty="0" smtClean="0"/>
              <a:t>Σίτιση με </a:t>
            </a:r>
            <a:r>
              <a:rPr lang="el-GR" sz="2800" i="1" dirty="0" err="1" smtClean="0"/>
              <a:t>ρινογαστρικό</a:t>
            </a:r>
            <a:r>
              <a:rPr lang="el-GR" sz="2800" i="1" dirty="0" smtClean="0"/>
              <a:t> σωλήνα                    13</a:t>
            </a:r>
          </a:p>
          <a:p>
            <a:r>
              <a:rPr lang="el-GR" sz="2800" i="1" dirty="0" smtClean="0"/>
              <a:t>Ενυδάτωση                                                    87</a:t>
            </a:r>
          </a:p>
          <a:p>
            <a:r>
              <a:rPr lang="el-GR" sz="2800" i="1" dirty="0" smtClean="0"/>
              <a:t>Διακοπή στεροειδών                                      45</a:t>
            </a:r>
          </a:p>
          <a:p>
            <a:r>
              <a:rPr lang="el-GR" sz="2800" i="1" dirty="0" smtClean="0"/>
              <a:t>Καταστολή                                                     13</a:t>
            </a:r>
          </a:p>
          <a:p>
            <a:pPr>
              <a:buNone/>
            </a:pPr>
            <a:r>
              <a:rPr lang="en-US" sz="2000" i="1" dirty="0" smtClean="0"/>
              <a:t>             (Home care unit ,Regina Elena Cancer Institute ,Rome</a:t>
            </a:r>
            <a:r>
              <a:rPr lang="en-US" sz="2800" i="1" dirty="0" smtClean="0"/>
              <a:t>)</a:t>
            </a:r>
            <a:endParaRPr lang="el-G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i="1" dirty="0" smtClean="0"/>
              <a:t>Είναι απαραίτητη  η ανάπτυξη προγραμμάτων ανακουφιστικής θεραπείας και «τέλους ζωής αντιμετώπισης» (</a:t>
            </a:r>
            <a:r>
              <a:rPr lang="en-US" sz="2400" i="1" dirty="0" smtClean="0"/>
              <a:t>End of life care) </a:t>
            </a:r>
            <a:r>
              <a:rPr lang="el-GR" sz="2400" i="1" dirty="0" smtClean="0"/>
              <a:t>και ειδικών μοντέλων κατ’ οίκον νοσηλείας για τον χειρισμό ασθενών  με όγκους του εγκεφάλου που πρόκειται να πεθάνουν…</a:t>
            </a:r>
            <a:endParaRPr lang="el-GR" sz="2400" i="1" dirty="0"/>
          </a:p>
        </p:txBody>
      </p:sp>
      <p:pic>
        <p:nvPicPr>
          <p:cNvPr id="4" name="3 - Εικόνα" descr="hands-in-pray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643314"/>
            <a:ext cx="3865834" cy="2714644"/>
          </a:xfrm>
          <a:prstGeom prst="rect">
            <a:avLst/>
          </a:prstGeom>
          <a:effectLst>
            <a:outerShdw blurRad="50800" dist="165100" dir="5580000" sx="102000" sy="102000" algn="l" rotWithShape="0">
              <a:schemeClr val="bg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football-chi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2143116"/>
            <a:ext cx="2786050" cy="4714884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148840"/>
            <a:ext cx="8229600" cy="4709160"/>
          </a:xfrm>
        </p:spPr>
        <p:txBody>
          <a:bodyPr/>
          <a:lstStyle/>
          <a:p>
            <a:r>
              <a:rPr lang="el-GR" i="1" dirty="0" smtClean="0"/>
              <a:t>Ο </a:t>
            </a:r>
            <a:r>
              <a:rPr lang="en-US" i="1" dirty="0" smtClean="0"/>
              <a:t>JY </a:t>
            </a:r>
            <a:r>
              <a:rPr lang="el-GR" i="1" dirty="0" smtClean="0"/>
              <a:t>υποβλήθηκε σε μια ακόμη κρανι</a:t>
            </a:r>
            <a:r>
              <a:rPr lang="el-GR" i="1" dirty="0" smtClean="0">
                <a:solidFill>
                  <a:schemeClr val="bg1"/>
                </a:solidFill>
              </a:rPr>
              <a:t>οτομία</a:t>
            </a:r>
            <a:r>
              <a:rPr lang="el-GR" i="1" dirty="0" smtClean="0"/>
              <a:t> παρουσίασε κλινική βελτίωση και μπό</a:t>
            </a:r>
            <a:r>
              <a:rPr lang="el-GR" i="1" dirty="0" smtClean="0">
                <a:solidFill>
                  <a:schemeClr val="bg1"/>
                </a:solidFill>
              </a:rPr>
              <a:t>ρεσε να </a:t>
            </a:r>
            <a:r>
              <a:rPr lang="el-GR" i="1" dirty="0" smtClean="0"/>
              <a:t>συναντήσει τον αγαπημένο του ποδοσ</a:t>
            </a:r>
            <a:r>
              <a:rPr lang="el-GR" i="1" dirty="0" smtClean="0">
                <a:solidFill>
                  <a:schemeClr val="bg1"/>
                </a:solidFill>
              </a:rPr>
              <a:t>φαιριστή</a:t>
            </a:r>
            <a:r>
              <a:rPr lang="el-GR" i="1" dirty="0" smtClean="0"/>
              <a:t>.</a:t>
            </a:r>
          </a:p>
          <a:p>
            <a:endParaRPr lang="el-GR" i="1" dirty="0" smtClean="0"/>
          </a:p>
          <a:p>
            <a:r>
              <a:rPr lang="el-GR" i="1" dirty="0" smtClean="0"/>
              <a:t>              Πέθανε 2 μήνες αργότερα ...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148840"/>
            <a:ext cx="8229600" cy="4709160"/>
          </a:xfrm>
        </p:spPr>
        <p:txBody>
          <a:bodyPr/>
          <a:lstStyle/>
          <a:p>
            <a:r>
              <a:rPr lang="el-GR" i="1" dirty="0" smtClean="0"/>
              <a:t>Ο </a:t>
            </a:r>
            <a:r>
              <a:rPr lang="en-US" i="1" dirty="0" smtClean="0"/>
              <a:t>JY  </a:t>
            </a:r>
            <a:r>
              <a:rPr lang="el-GR" i="1" dirty="0" smtClean="0"/>
              <a:t>είναι αγόρι, 11 χρονών</a:t>
            </a:r>
          </a:p>
          <a:p>
            <a:r>
              <a:rPr lang="el-GR" i="1" dirty="0" smtClean="0"/>
              <a:t>έχει υποστεί μέχρι τώρα δύο κρανιοτομίες για την αφαίρεση  εγκεφαλικού όγκου με πολύ φτωχή ανταπόκριση στην ακτινοθεραπεία και στην χημειοθεραπεία</a:t>
            </a:r>
          </a:p>
          <a:p>
            <a:r>
              <a:rPr lang="el-GR" i="1" dirty="0" smtClean="0"/>
              <a:t>Εμφανίζει κεφαλαλγία ,προοδευτικά επιδεινούμενη </a:t>
            </a:r>
            <a:r>
              <a:rPr lang="el-GR" i="1" dirty="0" err="1" smtClean="0"/>
              <a:t>ημιπάρεση</a:t>
            </a:r>
            <a:r>
              <a:rPr lang="el-GR" i="1" dirty="0" smtClean="0"/>
              <a:t> και πτώση του επιπέδου συνείδησης 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i="1" dirty="0" smtClean="0"/>
              <a:t>Η ΑΖ είναι μάρτυρας του Ιεχωβά όπως και όλη της η οικογένεια . Έχει ένα </a:t>
            </a:r>
            <a:r>
              <a:rPr lang="el-GR" i="1" dirty="0" err="1" smtClean="0"/>
              <a:t>μυελοβλάστωμα</a:t>
            </a:r>
            <a:r>
              <a:rPr lang="el-GR" i="1" dirty="0" smtClean="0"/>
              <a:t> και έχει χειρουργηθεί 4 φορές για υποτροπή.</a:t>
            </a:r>
          </a:p>
          <a:p>
            <a:pPr>
              <a:buNone/>
            </a:pPr>
            <a:r>
              <a:rPr lang="el-GR" i="1" dirty="0"/>
              <a:t> </a:t>
            </a:r>
            <a:r>
              <a:rPr lang="el-GR" i="1" dirty="0" smtClean="0"/>
              <a:t>    Δεν εμφανίζει ιδιαίτερα συμπτώματα αλλά απεικονιστικά εμφανίζει μαζική υποτροπή μερικές εβδομάδες μετά την χημειοθεραπεία.</a:t>
            </a:r>
          </a:p>
          <a:p>
            <a:pPr>
              <a:buNone/>
            </a:pPr>
            <a:r>
              <a:rPr lang="el-GR" i="1" dirty="0"/>
              <a:t> </a:t>
            </a:r>
            <a:r>
              <a:rPr lang="el-GR" i="1" dirty="0" smtClean="0"/>
              <a:t>    Η οικογένεια της επιμένει να υποβληθεί σε νέα χειρουργική επέμβαση στο όνομα της παράτασης της ζωής της  και με τον</a:t>
            </a:r>
            <a:r>
              <a:rPr lang="el-GR" b="1" i="1" dirty="0" smtClean="0"/>
              <a:t> </a:t>
            </a:r>
            <a:r>
              <a:rPr lang="el-GR" i="1" dirty="0" smtClean="0"/>
              <a:t>όρο</a:t>
            </a:r>
            <a:r>
              <a:rPr lang="el-GR" b="1" i="1" dirty="0" smtClean="0"/>
              <a:t> </a:t>
            </a:r>
            <a:r>
              <a:rPr lang="el-GR" i="1" dirty="0" smtClean="0"/>
              <a:t>να μην μεταγγιστεί…</a:t>
            </a:r>
          </a:p>
          <a:p>
            <a:pPr>
              <a:buNone/>
            </a:pPr>
            <a:r>
              <a:rPr lang="el-GR" i="1" dirty="0" smtClean="0"/>
              <a:t>      Κατά την διάρκεια της χειρουργικής επέμβασης, λογω μαζικής αιμορραγίας επιβάλλεται η μετάγγιση πράγμα που αποδέχεται η μητέρα της μπροστά στην άμεση απειλή για τη ζωή της…</a:t>
            </a:r>
          </a:p>
          <a:p>
            <a:pPr>
              <a:buNone/>
            </a:pPr>
            <a:endParaRPr lang="el-GR" i="1" dirty="0"/>
          </a:p>
          <a:p>
            <a:pPr>
              <a:buNone/>
            </a:pPr>
            <a:r>
              <a:rPr lang="el-GR" i="1" dirty="0" smtClean="0"/>
              <a:t>      </a:t>
            </a:r>
          </a:p>
          <a:p>
            <a:pPr>
              <a:buNone/>
            </a:pPr>
            <a:r>
              <a:rPr lang="el-GR" b="1" i="1" dirty="0"/>
              <a:t> </a:t>
            </a:r>
            <a:r>
              <a:rPr lang="el-GR" b="1" i="1" dirty="0" smtClean="0"/>
              <a:t>     Εσείς τι θα κάνατε εάν παρουσιαζόταν μπροστά σας η ΑΖ</a:t>
            </a:r>
            <a:r>
              <a:rPr lang="el-GR" b="1" dirty="0" smtClean="0"/>
              <a:t>;</a:t>
            </a:r>
          </a:p>
          <a:p>
            <a:pPr>
              <a:buNone/>
            </a:pPr>
            <a:r>
              <a:rPr lang="el-GR" b="1" dirty="0"/>
              <a:t> </a:t>
            </a:r>
            <a:r>
              <a:rPr lang="el-GR" b="1" dirty="0" smtClean="0"/>
              <a:t>   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“The right to live does not mean the duty to suffer..”</a:t>
            </a:r>
            <a:br>
              <a:rPr lang="en-US" b="1" i="1" dirty="0" smtClean="0"/>
            </a:br>
            <a:r>
              <a:rPr lang="en-US" b="1" i="1" dirty="0"/>
              <a:t> </a:t>
            </a:r>
            <a:r>
              <a:rPr lang="en-US" b="1" i="1" dirty="0" smtClean="0"/>
              <a:t>                 </a:t>
            </a:r>
            <a:r>
              <a:rPr lang="en-US" sz="3600" i="1" dirty="0" smtClean="0"/>
              <a:t>Prof </a:t>
            </a:r>
            <a:r>
              <a:rPr lang="el-GR" sz="3600" i="1" dirty="0" smtClean="0"/>
              <a:t>.</a:t>
            </a:r>
            <a:r>
              <a:rPr lang="en-US" sz="3600" i="1" dirty="0" smtClean="0"/>
              <a:t>R  Merkel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033032"/>
            <a:ext cx="5063480" cy="4581128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645024"/>
            <a:ext cx="3279878" cy="1143000"/>
          </a:xfrm>
        </p:spPr>
        <p:txBody>
          <a:bodyPr>
            <a:normAutofit/>
          </a:bodyPr>
          <a:lstStyle/>
          <a:p>
            <a:r>
              <a:rPr lang="el-GR" sz="4400" b="1" i="1" dirty="0" smtClean="0"/>
              <a:t>Ευχαριστώ </a:t>
            </a:r>
            <a:endParaRPr lang="el-GR" sz="4400" b="1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l-GR" sz="3600" b="1" i="1" dirty="0">
                <a:solidFill>
                  <a:srgbClr val="FFC000"/>
                </a:solidFill>
                <a:hlinkClick r:id="rId4"/>
              </a:rPr>
              <a:t>2° Διεπιστημονικό </a:t>
            </a:r>
            <a:r>
              <a:rPr lang="el-GR" sz="3600" b="1" i="1" dirty="0" smtClean="0">
                <a:solidFill>
                  <a:srgbClr val="FFC000"/>
                </a:solidFill>
                <a:hlinkClick r:id="rId4"/>
              </a:rPr>
              <a:t>Συμπόσιο</a:t>
            </a:r>
          </a:p>
          <a:p>
            <a:pPr marL="137160" indent="0">
              <a:buNone/>
            </a:pPr>
            <a:r>
              <a:rPr lang="el-GR" sz="3600" b="1" i="1" dirty="0" smtClean="0">
                <a:solidFill>
                  <a:srgbClr val="FFC000"/>
                </a:solidFill>
                <a:hlinkClick r:id="rId4"/>
              </a:rPr>
              <a:t>«</a:t>
            </a:r>
            <a:r>
              <a:rPr lang="el-GR" sz="3600" b="1" i="1" dirty="0">
                <a:solidFill>
                  <a:srgbClr val="FFC000"/>
                </a:solidFill>
                <a:hlinkClick r:id="rId4"/>
              </a:rPr>
              <a:t>H ζωή πριν το θάνατο: ευ-ζην και ευ-</a:t>
            </a:r>
            <a:r>
              <a:rPr lang="el-GR" sz="3600" b="1" i="1" dirty="0" err="1">
                <a:solidFill>
                  <a:srgbClr val="FFC000"/>
                </a:solidFill>
                <a:hlinkClick r:id="rId4"/>
              </a:rPr>
              <a:t>θνήσκειν</a:t>
            </a:r>
            <a:r>
              <a:rPr lang="el-GR" sz="3600" b="1" i="1" dirty="0">
                <a:solidFill>
                  <a:srgbClr val="FFC000"/>
                </a:solidFill>
                <a:hlinkClick r:id="rId4"/>
              </a:rPr>
              <a:t>»</a:t>
            </a:r>
            <a:endParaRPr lang="el-GR" sz="36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r>
              <a:rPr lang="el-GR" i="1" dirty="0" err="1" smtClean="0"/>
              <a:t>Πρίν</a:t>
            </a:r>
            <a:r>
              <a:rPr lang="el-GR" i="1" dirty="0" smtClean="0"/>
              <a:t> από την εμφάνιση του όγκου η πιο αγαπημένη ασχολία του  </a:t>
            </a:r>
            <a:r>
              <a:rPr lang="en-US" i="1" dirty="0" smtClean="0"/>
              <a:t>JY</a:t>
            </a:r>
            <a:r>
              <a:rPr lang="el-GR" i="1" dirty="0" smtClean="0"/>
              <a:t> ήταν το ποδόσφαιρο.</a:t>
            </a:r>
          </a:p>
          <a:p>
            <a:r>
              <a:rPr lang="el-GR" i="1" dirty="0" err="1" smtClean="0"/>
              <a:t>Ενας</a:t>
            </a:r>
            <a:r>
              <a:rPr lang="el-GR" i="1" dirty="0" smtClean="0"/>
              <a:t> από τους ποδοσφαιριστές της αγαπημένης του ομάδας  έχει υποσχεθεί να τον επισκεφθεί σε 6 εβδομάδες</a:t>
            </a:r>
          </a:p>
          <a:p>
            <a:r>
              <a:rPr lang="el-GR" i="1" dirty="0" smtClean="0"/>
              <a:t>Η θεραπευτική ομάδα  συμφώνησε να δεχτεί οποιαδήποτε απόφαση θα έπαιρναν οι γονείς….</a:t>
            </a:r>
          </a:p>
          <a:p>
            <a:pPr>
              <a:buNone/>
            </a:pPr>
            <a:r>
              <a:rPr lang="el-GR" i="1" dirty="0" smtClean="0"/>
              <a:t>              </a:t>
            </a:r>
          </a:p>
          <a:p>
            <a:pPr>
              <a:buNone/>
            </a:pPr>
            <a:r>
              <a:rPr lang="el-GR" b="1" i="1" dirty="0"/>
              <a:t> </a:t>
            </a:r>
            <a:r>
              <a:rPr lang="el-GR" b="1" i="1" dirty="0" smtClean="0"/>
              <a:t>                   Τι θα κάνατε </a:t>
            </a:r>
            <a:r>
              <a:rPr lang="el-GR" b="1" i="1" dirty="0" smtClean="0"/>
              <a:t>γι αυτό </a:t>
            </a:r>
            <a:r>
              <a:rPr lang="el-GR" b="1" i="1" dirty="0" smtClean="0"/>
              <a:t>το παιδί;</a:t>
            </a:r>
            <a:r>
              <a:rPr lang="en-US" b="1" i="1" dirty="0" smtClean="0"/>
              <a:t> </a:t>
            </a:r>
            <a:endParaRPr lang="el-G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el-GR" i="1" dirty="0" smtClean="0"/>
              <a:t>Παρά την εμφάνιση καινοτόμων  </a:t>
            </a:r>
            <a:r>
              <a:rPr lang="el-GR" i="1" dirty="0" err="1" smtClean="0"/>
              <a:t>θεραπείων</a:t>
            </a:r>
            <a:r>
              <a:rPr lang="el-GR" i="1" dirty="0" smtClean="0"/>
              <a:t> και την επιθετική αντιμετώπιση των εγκεφαλικών όγκων η πρόγνωση για τους ασθενείς με εγκεφαλικούς όγκους παραμένει πτωχή:</a:t>
            </a:r>
          </a:p>
          <a:p>
            <a:endParaRPr lang="el-GR" i="1" dirty="0" smtClean="0"/>
          </a:p>
          <a:p>
            <a:pPr>
              <a:buNone/>
            </a:pPr>
            <a:endParaRPr lang="el-GR" i="1" dirty="0" smtClean="0"/>
          </a:p>
          <a:p>
            <a:r>
              <a:rPr lang="el-GR" b="1" i="1" dirty="0" smtClean="0">
                <a:solidFill>
                  <a:srgbClr val="FFFF00"/>
                </a:solidFill>
              </a:rPr>
              <a:t>&lt;1 έτους για το </a:t>
            </a:r>
            <a:r>
              <a:rPr lang="el-GR" b="1" i="1" dirty="0" err="1" smtClean="0">
                <a:solidFill>
                  <a:srgbClr val="FFFF00"/>
                </a:solidFill>
              </a:rPr>
              <a:t>γλοιοβλάστωμα</a:t>
            </a:r>
            <a:endParaRPr lang="el-GR" b="1" i="1" dirty="0" smtClean="0">
              <a:solidFill>
                <a:srgbClr val="FFFF00"/>
              </a:solidFill>
            </a:endParaRPr>
          </a:p>
          <a:p>
            <a:r>
              <a:rPr lang="el-GR" b="1" i="1" dirty="0" smtClean="0">
                <a:solidFill>
                  <a:srgbClr val="FFFF00"/>
                </a:solidFill>
              </a:rPr>
              <a:t>24-36 μήνες για το αναπλαστικό </a:t>
            </a:r>
            <a:r>
              <a:rPr lang="el-GR" b="1" i="1" dirty="0" err="1" smtClean="0">
                <a:solidFill>
                  <a:srgbClr val="FFFF00"/>
                </a:solidFill>
              </a:rPr>
              <a:t>αστροκύττωμα</a:t>
            </a:r>
            <a:endParaRPr lang="el-GR" b="1" i="1" dirty="0" smtClean="0">
              <a:solidFill>
                <a:srgbClr val="FFFF00"/>
              </a:solidFill>
            </a:endParaRPr>
          </a:p>
          <a:p>
            <a:r>
              <a:rPr lang="el-GR" b="1" i="1" dirty="0" smtClean="0">
                <a:solidFill>
                  <a:srgbClr val="FFFF00"/>
                </a:solidFill>
              </a:rPr>
              <a:t>6-10 μήνες για τους μεταστατικούς όγκους</a:t>
            </a:r>
            <a:endParaRPr lang="el-GR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r>
              <a:rPr lang="el-GR" i="1" dirty="0" smtClean="0"/>
              <a:t>Στο τελικό στάδιο της ασθένειας οι ασθενείς με εγκεφαλικούς όγκους παρουσιάζουν σοβαρά συμπτώματα, λογω της επέκτασης του όγκου ή λογω των ανεπιθύμητων ενεργειών των διαφόρων θεραπευτικών μέσων και έχουν ανάγκη υποστηρικτικής- ανακουφιστικής θεραπείας.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>
            <a:normAutofit/>
          </a:bodyPr>
          <a:lstStyle/>
          <a:p>
            <a:r>
              <a:rPr lang="el-GR" i="1" dirty="0" smtClean="0"/>
              <a:t>Επιληπτικές κρίσεις                                           30%</a:t>
            </a:r>
          </a:p>
          <a:p>
            <a:r>
              <a:rPr lang="el-GR" i="1" dirty="0" smtClean="0"/>
              <a:t>Κεφαλαλγία                                             </a:t>
            </a:r>
            <a:r>
              <a:rPr lang="el-GR" i="1" dirty="0" smtClean="0"/>
              <a:t>          </a:t>
            </a:r>
            <a:r>
              <a:rPr lang="el-GR" i="1" dirty="0" smtClean="0"/>
              <a:t>36%</a:t>
            </a:r>
          </a:p>
          <a:p>
            <a:r>
              <a:rPr lang="el-GR" i="1" dirty="0" smtClean="0"/>
              <a:t>Δυσφαγία                                                 </a:t>
            </a:r>
            <a:r>
              <a:rPr lang="el-GR" i="1" dirty="0" smtClean="0"/>
              <a:t>         </a:t>
            </a:r>
            <a:r>
              <a:rPr lang="el-GR" i="1" dirty="0" smtClean="0"/>
              <a:t>85%</a:t>
            </a:r>
          </a:p>
          <a:p>
            <a:r>
              <a:rPr lang="el-GR" i="1" dirty="0" smtClean="0"/>
              <a:t>Υπνηλία-Λήθαργος                                            85%</a:t>
            </a:r>
          </a:p>
          <a:p>
            <a:r>
              <a:rPr lang="el-GR" i="1" dirty="0" smtClean="0"/>
              <a:t>Διέγερση                                                     </a:t>
            </a:r>
            <a:r>
              <a:rPr lang="el-GR" i="1" dirty="0" smtClean="0"/>
              <a:t>      </a:t>
            </a:r>
            <a:r>
              <a:rPr lang="el-GR" i="1" dirty="0" smtClean="0"/>
              <a:t>15%</a:t>
            </a:r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2800" i="1" dirty="0" smtClean="0"/>
              <a:t>Συχνότητα εμφάνισης συμπτωματολογίας τον τελευταίο μήνα ζωής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525963"/>
          </a:xfrm>
        </p:spPr>
        <p:txBody>
          <a:bodyPr>
            <a:normAutofit/>
          </a:bodyPr>
          <a:lstStyle/>
          <a:p>
            <a:r>
              <a:rPr lang="el-GR" i="1" dirty="0" smtClean="0"/>
              <a:t>Η ποιότητα </a:t>
            </a:r>
            <a:r>
              <a:rPr lang="el-GR" i="1" dirty="0" smtClean="0"/>
              <a:t>ζωής </a:t>
            </a:r>
            <a:r>
              <a:rPr lang="el-GR" i="1" dirty="0" smtClean="0"/>
              <a:t>στους τελικού σταδίου καρκινοπαθείς αποτελεί ένα μείζον ζήτημα  της δημόσιας υγείας</a:t>
            </a:r>
          </a:p>
          <a:p>
            <a:r>
              <a:rPr lang="el-GR" i="1" dirty="0" smtClean="0"/>
              <a:t>Ωστόσο οι </a:t>
            </a:r>
            <a:r>
              <a:rPr lang="el-GR" i="1" dirty="0" err="1" smtClean="0"/>
              <a:t>νευροογκολόγοι</a:t>
            </a:r>
            <a:r>
              <a:rPr lang="el-GR" i="1" dirty="0" smtClean="0"/>
              <a:t> εξαντλούν κάθε δυνατότητα στην προσπάθεια καταπολέμησης του όγκου και ελάχιστο χρόνο αφιερώνουν για να απαντήσουν στο ερώτημα τι γίνεται με τον ασθενή για τον οποίο </a:t>
            </a:r>
            <a:r>
              <a:rPr lang="el-GR" i="1" dirty="0" smtClean="0"/>
              <a:t>έχουν </a:t>
            </a:r>
            <a:r>
              <a:rPr lang="el-GR" i="1" dirty="0" smtClean="0"/>
              <a:t>εξαντληθεί  όλα τα θεραπευτικά μέσα…..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184291-Danaides_Waterhouse_1903.jpg"/>
          <p:cNvPicPr>
            <a:picLocks noChangeAspect="1"/>
          </p:cNvPicPr>
          <p:nvPr/>
        </p:nvPicPr>
        <p:blipFill>
          <a:blip r:embed="rId3" cstate="print">
            <a:lum bright="15000" contrast="22000"/>
          </a:blip>
          <a:stretch>
            <a:fillRect/>
          </a:stretch>
        </p:blipFill>
        <p:spPr>
          <a:xfrm>
            <a:off x="500034" y="1500174"/>
            <a:ext cx="3857652" cy="5153052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628" y="1500174"/>
            <a:ext cx="3471858" cy="5357826"/>
          </a:xfrm>
        </p:spPr>
        <p:txBody>
          <a:bodyPr>
            <a:normAutofit fontScale="25000" lnSpcReduction="20000"/>
          </a:bodyPr>
          <a:lstStyle/>
          <a:p>
            <a:endParaRPr lang="el-GR" i="1" dirty="0" smtClean="0"/>
          </a:p>
          <a:p>
            <a:endParaRPr lang="el-GR" i="1" dirty="0"/>
          </a:p>
          <a:p>
            <a:r>
              <a:rPr lang="el-GR" sz="6400" i="1" dirty="0" smtClean="0"/>
              <a:t>Οι </a:t>
            </a:r>
            <a:r>
              <a:rPr lang="el-GR" sz="6400" i="1" dirty="0"/>
              <a:t>όροι </a:t>
            </a:r>
            <a:r>
              <a:rPr lang="el-GR" sz="6400" b="1" i="1" dirty="0" err="1">
                <a:solidFill>
                  <a:srgbClr val="FFFF00"/>
                </a:solidFill>
              </a:rPr>
              <a:t>futile</a:t>
            </a:r>
            <a:r>
              <a:rPr lang="el-GR" sz="6400" b="1" i="1" dirty="0">
                <a:solidFill>
                  <a:srgbClr val="FFFF00"/>
                </a:solidFill>
              </a:rPr>
              <a:t> </a:t>
            </a:r>
            <a:r>
              <a:rPr lang="el-GR" sz="6400" b="1" i="1" dirty="0" err="1">
                <a:solidFill>
                  <a:srgbClr val="FFFF00"/>
                </a:solidFill>
              </a:rPr>
              <a:t>treatment</a:t>
            </a:r>
            <a:r>
              <a:rPr lang="el-GR" sz="6400" b="1" i="1" dirty="0">
                <a:solidFill>
                  <a:srgbClr val="FFFF00"/>
                </a:solidFill>
              </a:rPr>
              <a:t> </a:t>
            </a:r>
            <a:r>
              <a:rPr lang="el-GR" sz="6400" i="1" dirty="0">
                <a:solidFill>
                  <a:srgbClr val="FFFF00"/>
                </a:solidFill>
              </a:rPr>
              <a:t>και </a:t>
            </a:r>
            <a:r>
              <a:rPr lang="el-GR" sz="6400" b="1" i="1" dirty="0" err="1" smtClean="0">
                <a:solidFill>
                  <a:srgbClr val="FFFF00"/>
                </a:solidFill>
              </a:rPr>
              <a:t>medical</a:t>
            </a:r>
            <a:r>
              <a:rPr lang="el-GR" sz="6400" b="1" i="1" dirty="0" smtClean="0">
                <a:solidFill>
                  <a:srgbClr val="FFFF00"/>
                </a:solidFill>
              </a:rPr>
              <a:t> </a:t>
            </a:r>
            <a:r>
              <a:rPr lang="el-GR" sz="6400" b="1" i="1" dirty="0" err="1" smtClean="0">
                <a:solidFill>
                  <a:srgbClr val="FFFF00"/>
                </a:solidFill>
              </a:rPr>
              <a:t>futility</a:t>
            </a:r>
            <a:r>
              <a:rPr lang="el-GR" sz="6400" b="1" i="1" dirty="0" smtClean="0">
                <a:solidFill>
                  <a:srgbClr val="FFFF00"/>
                </a:solidFill>
              </a:rPr>
              <a:t> </a:t>
            </a:r>
            <a:r>
              <a:rPr lang="el-GR" sz="6400" i="1" dirty="0"/>
              <a:t>αποδίδονται ως ανώφελη θεραπεία και </a:t>
            </a:r>
            <a:r>
              <a:rPr lang="el-GR" sz="6400" i="1" dirty="0" smtClean="0"/>
              <a:t>ιατρικώς ανώφελο-ιατρική </a:t>
            </a:r>
            <a:r>
              <a:rPr lang="el-GR" sz="6400" i="1" dirty="0"/>
              <a:t>ματαιοπονία, αντίστοιχα, που θεωρήθηκαν πιο </a:t>
            </a:r>
            <a:r>
              <a:rPr lang="el-GR" sz="6400" i="1" dirty="0" smtClean="0"/>
              <a:t>κοντά στην </a:t>
            </a:r>
            <a:r>
              <a:rPr lang="el-GR" sz="6400" i="1" dirty="0"/>
              <a:t>απόδοση της έννοιας της εγγενούς αποτυχίας</a:t>
            </a:r>
            <a:r>
              <a:rPr lang="el-GR" sz="6400" i="1" dirty="0" smtClean="0"/>
              <a:t>.</a:t>
            </a:r>
          </a:p>
          <a:p>
            <a:pPr>
              <a:buNone/>
            </a:pPr>
            <a:endParaRPr lang="el-GR" sz="6400" i="1" dirty="0" smtClean="0"/>
          </a:p>
          <a:p>
            <a:r>
              <a:rPr lang="el-GR" sz="6400" i="1" dirty="0" smtClean="0"/>
              <a:t> </a:t>
            </a:r>
            <a:r>
              <a:rPr lang="el-GR" sz="6400" i="1" dirty="0"/>
              <a:t>Οι όροι </a:t>
            </a:r>
            <a:r>
              <a:rPr lang="el-GR" sz="6400" i="1" dirty="0" err="1"/>
              <a:t>futile</a:t>
            </a:r>
            <a:r>
              <a:rPr lang="el-GR" sz="6400" i="1" dirty="0"/>
              <a:t> </a:t>
            </a:r>
            <a:r>
              <a:rPr lang="el-GR" sz="6400" i="1" dirty="0" smtClean="0"/>
              <a:t>και </a:t>
            </a:r>
            <a:r>
              <a:rPr lang="el-GR" sz="6400" i="1" dirty="0" err="1" smtClean="0"/>
              <a:t>futility</a:t>
            </a:r>
            <a:r>
              <a:rPr lang="el-GR" sz="6400" i="1" dirty="0" smtClean="0"/>
              <a:t> </a:t>
            </a:r>
            <a:r>
              <a:rPr lang="el-GR" sz="6400" i="1" dirty="0"/>
              <a:t>έχουν ετυμολογικά λατινική προέλευση από το </a:t>
            </a:r>
            <a:r>
              <a:rPr lang="el-GR" sz="6400" i="1" dirty="0" smtClean="0"/>
              <a:t>επίθετο </a:t>
            </a:r>
            <a:r>
              <a:rPr lang="el-GR" sz="6400" i="1" dirty="0" err="1" smtClean="0"/>
              <a:t>futilis</a:t>
            </a:r>
            <a:r>
              <a:rPr lang="el-GR" sz="6400" i="1" dirty="0" smtClean="0"/>
              <a:t> </a:t>
            </a:r>
            <a:r>
              <a:rPr lang="el-GR" sz="6400" i="1" dirty="0"/>
              <a:t>που σημαίνει αυτό που έχε διαρροή, το τρύπιο</a:t>
            </a:r>
            <a:r>
              <a:rPr lang="el-GR" sz="6400" i="1" dirty="0" smtClean="0"/>
              <a:t>.</a:t>
            </a:r>
          </a:p>
          <a:p>
            <a:pPr>
              <a:buNone/>
            </a:pPr>
            <a:endParaRPr lang="el-GR" sz="6400" i="1" dirty="0" smtClean="0"/>
          </a:p>
          <a:p>
            <a:r>
              <a:rPr lang="el-GR" sz="6400" i="1" dirty="0" smtClean="0"/>
              <a:t> </a:t>
            </a:r>
            <a:r>
              <a:rPr lang="el-GR" sz="6400" i="1" dirty="0"/>
              <a:t>Η ετυμολογική</a:t>
            </a:r>
            <a:br>
              <a:rPr lang="el-GR" sz="6400" i="1" dirty="0"/>
            </a:br>
            <a:r>
              <a:rPr lang="el-GR" sz="6400" i="1" dirty="0"/>
              <a:t>προέλευση παραπέμπει στον ελληνικό μύθο των Δαναΐδων, </a:t>
            </a:r>
            <a:r>
              <a:rPr lang="el-GR" sz="6400" i="1" dirty="0" smtClean="0"/>
              <a:t>που καταδικάστηκαν </a:t>
            </a:r>
            <a:r>
              <a:rPr lang="el-GR" sz="6400" i="1" dirty="0"/>
              <a:t>στον </a:t>
            </a:r>
            <a:r>
              <a:rPr lang="el-GR" sz="6400" i="1" dirty="0" err="1"/>
              <a:t>Άδη</a:t>
            </a:r>
            <a:r>
              <a:rPr lang="el-GR" sz="6400" i="1" dirty="0"/>
              <a:t> να προσπαθούν αέναα να γεμίσουν νερό </a:t>
            </a:r>
            <a:r>
              <a:rPr lang="el-GR" sz="6400" i="1" dirty="0" smtClean="0"/>
              <a:t>τρύπια πιθάρια</a:t>
            </a:r>
            <a:r>
              <a:rPr lang="el-GR" sz="6400" i="1" dirty="0"/>
              <a:t>, λόγω της εγκληματικής πράξης που διέπραξαν εν ζωή, </a:t>
            </a:r>
            <a:r>
              <a:rPr lang="el-GR" sz="6400" i="1" dirty="0" smtClean="0"/>
              <a:t>της δολοφονίας </a:t>
            </a:r>
            <a:r>
              <a:rPr lang="el-GR" sz="6400" i="1" dirty="0"/>
              <a:t>των συζύγων τους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FFFF00"/>
                </a:solidFill>
              </a:rPr>
              <a:t>΄Ογκοι</a:t>
            </a:r>
            <a:r>
              <a:rPr lang="el-GR" b="1" i="1" dirty="0" smtClean="0">
                <a:solidFill>
                  <a:srgbClr val="FFFF00"/>
                </a:solidFill>
              </a:rPr>
              <a:t> Εγκεφάλου </a:t>
            </a:r>
            <a:br>
              <a:rPr lang="el-GR" b="1" i="1" dirty="0" smtClean="0">
                <a:solidFill>
                  <a:srgbClr val="FFFF00"/>
                </a:solidFill>
              </a:rPr>
            </a:br>
            <a:r>
              <a:rPr lang="el-GR" b="1" i="1" dirty="0" smtClean="0">
                <a:solidFill>
                  <a:srgbClr val="FFFF00"/>
                </a:solidFill>
              </a:rPr>
              <a:t>Τα όρια της θεραπείας…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i="1" dirty="0"/>
              <a:t>Ο γιατρός </a:t>
            </a:r>
            <a:r>
              <a:rPr lang="el-GR" b="1" i="1" dirty="0" err="1"/>
              <a:t>Lawrence</a:t>
            </a:r>
            <a:r>
              <a:rPr lang="el-GR" b="1" i="1" dirty="0"/>
              <a:t> </a:t>
            </a:r>
            <a:r>
              <a:rPr lang="el-GR" b="1" i="1" dirty="0" err="1"/>
              <a:t>Schneiderman</a:t>
            </a:r>
            <a:r>
              <a:rPr lang="el-GR" b="1" i="1" dirty="0"/>
              <a:t> </a:t>
            </a:r>
            <a:r>
              <a:rPr lang="el-GR" i="1" dirty="0"/>
              <a:t>και οι </a:t>
            </a:r>
            <a:r>
              <a:rPr lang="el-GR" i="1" dirty="0" smtClean="0"/>
              <a:t>θεωρητικοί  </a:t>
            </a:r>
            <a:r>
              <a:rPr lang="el-GR" b="1" i="1" dirty="0" err="1" smtClean="0"/>
              <a:t>Nancy</a:t>
            </a:r>
            <a:r>
              <a:rPr lang="el-GR" b="1" i="1" dirty="0" smtClean="0"/>
              <a:t> </a:t>
            </a:r>
            <a:r>
              <a:rPr lang="el-GR" b="1" i="1" dirty="0" err="1"/>
              <a:t>Jecker</a:t>
            </a:r>
            <a:r>
              <a:rPr lang="el-GR" b="1" i="1" dirty="0"/>
              <a:t> και </a:t>
            </a:r>
            <a:r>
              <a:rPr lang="el-GR" b="1" i="1" dirty="0" err="1"/>
              <a:t>Albert</a:t>
            </a:r>
            <a:r>
              <a:rPr lang="el-GR" b="1" i="1" dirty="0"/>
              <a:t> </a:t>
            </a:r>
            <a:r>
              <a:rPr lang="el-GR" b="1" i="1" dirty="0" err="1"/>
              <a:t>Jonsen</a:t>
            </a:r>
            <a:r>
              <a:rPr lang="el-GR" b="1" i="1" dirty="0"/>
              <a:t> </a:t>
            </a:r>
            <a:r>
              <a:rPr lang="el-GR" i="1" dirty="0"/>
              <a:t>επιχείρησαν έναν ορισμό </a:t>
            </a:r>
            <a:r>
              <a:rPr lang="el-GR" i="1" dirty="0" smtClean="0"/>
              <a:t>με συγκεκριμένα </a:t>
            </a:r>
            <a:r>
              <a:rPr lang="el-GR" i="1" dirty="0"/>
              <a:t>κριτήρια</a:t>
            </a:r>
            <a:r>
              <a:rPr lang="el-GR" i="1" dirty="0" smtClean="0"/>
              <a:t>, </a:t>
            </a:r>
            <a:r>
              <a:rPr lang="el-GR" i="1" dirty="0"/>
              <a:t>ένα ποιοτικό και ένα ποσοτικό, στον </a:t>
            </a:r>
            <a:r>
              <a:rPr lang="el-GR" i="1" dirty="0" smtClean="0"/>
              <a:t>οποίο ενσωμάτωσαν </a:t>
            </a:r>
            <a:r>
              <a:rPr lang="el-GR" i="1" dirty="0"/>
              <a:t>την </a:t>
            </a:r>
            <a:r>
              <a:rPr lang="el-GR" i="1" u="sng" dirty="0"/>
              <a:t>πραγματιστική</a:t>
            </a:r>
            <a:r>
              <a:rPr lang="el-GR" i="1" dirty="0"/>
              <a:t> και την </a:t>
            </a:r>
            <a:r>
              <a:rPr lang="el-GR" i="1" u="sng" dirty="0" err="1"/>
              <a:t>αξιακή</a:t>
            </a:r>
            <a:r>
              <a:rPr lang="el-GR" i="1" dirty="0"/>
              <a:t> πλευρά της έννοιας</a:t>
            </a:r>
            <a:r>
              <a:rPr lang="el-GR" i="1" dirty="0" smtClean="0"/>
              <a:t>.</a:t>
            </a:r>
          </a:p>
          <a:p>
            <a:pPr>
              <a:buNone/>
            </a:pPr>
            <a:r>
              <a:rPr lang="el-GR" i="1" dirty="0" smtClean="0"/>
              <a:t>     Σύμφωνα </a:t>
            </a:r>
            <a:r>
              <a:rPr lang="el-GR" i="1" dirty="0"/>
              <a:t>με την πρότασή τους </a:t>
            </a:r>
            <a:r>
              <a:rPr lang="el-GR" i="1" dirty="0" smtClean="0"/>
              <a:t>:</a:t>
            </a:r>
          </a:p>
          <a:p>
            <a:pPr>
              <a:buNone/>
            </a:pPr>
            <a:r>
              <a:rPr lang="el-GR" b="1" i="1" dirty="0" smtClean="0"/>
              <a:t>    </a:t>
            </a:r>
            <a:r>
              <a:rPr lang="el-GR" b="1" i="1" dirty="0" smtClean="0">
                <a:solidFill>
                  <a:srgbClr val="FFFF00"/>
                </a:solidFill>
              </a:rPr>
              <a:t>Μια </a:t>
            </a:r>
            <a:r>
              <a:rPr lang="el-GR" b="1" i="1" dirty="0">
                <a:solidFill>
                  <a:srgbClr val="FFFF00"/>
                </a:solidFill>
              </a:rPr>
              <a:t>θεραπεία είναι ανώφελη όταν οι</a:t>
            </a:r>
            <a:br>
              <a:rPr lang="el-GR" b="1" i="1" dirty="0">
                <a:solidFill>
                  <a:srgbClr val="FFFF00"/>
                </a:solidFill>
              </a:rPr>
            </a:br>
            <a:r>
              <a:rPr lang="el-GR" b="1" i="1" dirty="0">
                <a:solidFill>
                  <a:srgbClr val="FFFF00"/>
                </a:solidFill>
              </a:rPr>
              <a:t>πιθανότητες επιτυχίας της είναι κάτω από 1% ή όταν </a:t>
            </a:r>
            <a:r>
              <a:rPr lang="el-GR" b="1" i="1" dirty="0" smtClean="0">
                <a:solidFill>
                  <a:srgbClr val="FFFF00"/>
                </a:solidFill>
              </a:rPr>
              <a:t>παρατείνει μόνιμη </a:t>
            </a:r>
            <a:r>
              <a:rPr lang="el-GR" b="1" i="1" dirty="0">
                <a:solidFill>
                  <a:srgbClr val="FFFF00"/>
                </a:solidFill>
              </a:rPr>
              <a:t>κατάσταση μη συνείδησης ή εξάρτηση από μονάδα </a:t>
            </a:r>
            <a:r>
              <a:rPr lang="el-GR" b="1" i="1" dirty="0" smtClean="0">
                <a:solidFill>
                  <a:srgbClr val="FFFF00"/>
                </a:solidFill>
              </a:rPr>
              <a:t>εντατικής νοσηλείας</a:t>
            </a:r>
            <a:r>
              <a:rPr lang="el-GR" b="1" i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269</TotalTime>
  <Words>857</Words>
  <Application>Microsoft Office PowerPoint</Application>
  <PresentationFormat>Προβολή στην οθόνη (4:3)</PresentationFormat>
  <Paragraphs>130</Paragraphs>
  <Slides>22</Slides>
  <Notes>22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Αποκορύφωμα</vt:lpstr>
      <vt:lpstr>Ογκοι Εγκεφαλου  Τα ορια τησ θεραπειαΣ…</vt:lpstr>
      <vt:lpstr>΄Ογκοι Εγκεφάλου  Τα όρια της θεραπείας…</vt:lpstr>
      <vt:lpstr>΄Ογκοι Εγκεφάλου  Τα όρια της θεραπείας…</vt:lpstr>
      <vt:lpstr>΄Ογκοι Εγκεφάλου  Τα όρια της θεραπείας…</vt:lpstr>
      <vt:lpstr>΄Ογκοι Εγκεφάλου  Τα όρια της θεραπείας…</vt:lpstr>
      <vt:lpstr>΄Ογκοι Εγκεφάλου  Τα όρια της θεραπείας…</vt:lpstr>
      <vt:lpstr>΄Ογκοι Εγκεφάλου  Τα όρια της θεραπείας…</vt:lpstr>
      <vt:lpstr>΄Ογκοι Εγκεφάλου  Τα όρια της θεραπείας…</vt:lpstr>
      <vt:lpstr>΄Ογκοι Εγκεφάλου  Τα όρια της θεραπείας…</vt:lpstr>
      <vt:lpstr>΄Ογκοι Εγκεφάλου  Τα όρια της θεραπείας…</vt:lpstr>
      <vt:lpstr>΄Ογκοι Εγκεφάλου  Τα όρια της θεραπείας…</vt:lpstr>
      <vt:lpstr>Ογκοι Εγκεφάλου  Τα όρια της θεραπείας…</vt:lpstr>
      <vt:lpstr>΄Ογκοι Εγκεφάλου  Τα όρια της θεραπείας…</vt:lpstr>
      <vt:lpstr>΄Ογκοι Εγκεφάλου  Τα όρια της θεραπείας…</vt:lpstr>
      <vt:lpstr>Ογκοι Εγκεφάλου  Τα όρια της θεραπείας…</vt:lpstr>
      <vt:lpstr>Ογκοι Εγκεφάλου  Τα όρια της θεραπείας…</vt:lpstr>
      <vt:lpstr>Ογκοι Εγκεφάλου  Τα όρια της θεραπείας…</vt:lpstr>
      <vt:lpstr>Ογκοι Εγκεφάλου  Τα όρια της θεραπείας…</vt:lpstr>
      <vt:lpstr>Ογκοι Εγκεφάλου  Τα όρια της θεραπείας…</vt:lpstr>
      <vt:lpstr>Ογκοι Εγκεφάλου  Τα όρια της θεραπείας…</vt:lpstr>
      <vt:lpstr>“The right to live does not mean the duty to suffer..”                   Prof .R  Merkel</vt:lpstr>
      <vt:lpstr>Ευχαριστώ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΄Ογκοι Εγκεφάλου  Τα όρια της θεραπείας…</dc:title>
  <dc:creator>Windows User</dc:creator>
  <cp:lastModifiedBy>Windows User</cp:lastModifiedBy>
  <cp:revision>36</cp:revision>
  <dcterms:created xsi:type="dcterms:W3CDTF">2009-09-23T17:34:11Z</dcterms:created>
  <dcterms:modified xsi:type="dcterms:W3CDTF">2018-03-28T13:25:58Z</dcterms:modified>
</cp:coreProperties>
</file>